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3" r:id="rId5"/>
    <p:sldMasterId id="2147483673" r:id="rId6"/>
    <p:sldMasterId id="2147483683" r:id="rId7"/>
    <p:sldMasterId id="2147483693" r:id="rId8"/>
  </p:sldMasterIdLst>
  <p:notesMasterIdLst>
    <p:notesMasterId r:id="rId41"/>
  </p:notesMasterIdLst>
  <p:handoutMasterIdLst>
    <p:handoutMasterId r:id="rId42"/>
  </p:handoutMasterIdLst>
  <p:sldIdLst>
    <p:sldId id="422" r:id="rId9"/>
    <p:sldId id="424" r:id="rId10"/>
    <p:sldId id="425" r:id="rId11"/>
    <p:sldId id="496" r:id="rId12"/>
    <p:sldId id="497" r:id="rId13"/>
    <p:sldId id="429" r:id="rId14"/>
    <p:sldId id="474" r:id="rId15"/>
    <p:sldId id="421" r:id="rId16"/>
    <p:sldId id="498" r:id="rId17"/>
    <p:sldId id="462" r:id="rId18"/>
    <p:sldId id="483" r:id="rId19"/>
    <p:sldId id="480" r:id="rId20"/>
    <p:sldId id="461" r:id="rId21"/>
    <p:sldId id="494" r:id="rId22"/>
    <p:sldId id="499" r:id="rId23"/>
    <p:sldId id="476" r:id="rId24"/>
    <p:sldId id="481" r:id="rId25"/>
    <p:sldId id="463" r:id="rId26"/>
    <p:sldId id="501" r:id="rId27"/>
    <p:sldId id="500" r:id="rId28"/>
    <p:sldId id="465" r:id="rId29"/>
    <p:sldId id="466" r:id="rId30"/>
    <p:sldId id="467" r:id="rId31"/>
    <p:sldId id="477" r:id="rId32"/>
    <p:sldId id="502" r:id="rId33"/>
    <p:sldId id="469" r:id="rId34"/>
    <p:sldId id="470" r:id="rId35"/>
    <p:sldId id="472" r:id="rId36"/>
    <p:sldId id="478" r:id="rId37"/>
    <p:sldId id="491" r:id="rId38"/>
    <p:sldId id="490" r:id="rId39"/>
    <p:sldId id="503" r:id="rId40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ansen, Christian Kalvik" initials="JCK" lastIdx="6" clrIdx="0">
    <p:extLst>
      <p:ext uri="{19B8F6BF-5375-455C-9EA6-DF929625EA0E}">
        <p15:presenceInfo xmlns:p15="http://schemas.microsoft.com/office/powerpoint/2012/main" userId="S-1-5-21-299502267-1078145449-1343024091-191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00C5"/>
    <a:srgbClr val="3C0095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695" autoAdjust="0"/>
  </p:normalViewPr>
  <p:slideViewPr>
    <p:cSldViewPr snapToGrid="0" snapToObjects="1">
      <p:cViewPr varScale="1">
        <p:scale>
          <a:sx n="80" d="100"/>
          <a:sy n="80" d="100"/>
        </p:scale>
        <p:origin x="83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35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BC6CD-B182-4666-9269-73495AB492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CB5C2-A051-4D3D-89C8-57CE6B3B9A65}">
      <dgm:prSet phldrT="[Text]"/>
      <dgm:spPr/>
      <dgm:t>
        <a:bodyPr/>
        <a:lstStyle/>
        <a:p>
          <a:r>
            <a:rPr lang="en-US" dirty="0" smtClean="0"/>
            <a:t>Blur?</a:t>
          </a:r>
          <a:endParaRPr lang="en-US" dirty="0"/>
        </a:p>
      </dgm:t>
    </dgm:pt>
    <dgm:pt modelId="{6A57B7F5-3A7E-4881-8FA9-2B79D6A0B522}" type="parTrans" cxnId="{FA1A23B6-9A9D-40EB-B4D0-39DD9F28BD2D}">
      <dgm:prSet/>
      <dgm:spPr/>
      <dgm:t>
        <a:bodyPr/>
        <a:lstStyle/>
        <a:p>
          <a:endParaRPr lang="en-US"/>
        </a:p>
      </dgm:t>
    </dgm:pt>
    <dgm:pt modelId="{7DCAD10E-1F29-4DA1-B728-95939A7035BF}" type="sibTrans" cxnId="{FA1A23B6-9A9D-40EB-B4D0-39DD9F28BD2D}">
      <dgm:prSet/>
      <dgm:spPr/>
      <dgm:t>
        <a:bodyPr/>
        <a:lstStyle/>
        <a:p>
          <a:endParaRPr lang="en-US"/>
        </a:p>
      </dgm:t>
    </dgm:pt>
    <dgm:pt modelId="{39A14CFC-F4D8-4EA1-AB3B-996F76BBBD74}">
      <dgm:prSet phldrT="[Text]"/>
      <dgm:spPr/>
      <dgm:t>
        <a:bodyPr/>
        <a:lstStyle/>
        <a:p>
          <a:r>
            <a:rPr lang="en-US" dirty="0" smtClean="0"/>
            <a:t>Unclear edges?</a:t>
          </a:r>
          <a:endParaRPr lang="en-US" dirty="0"/>
        </a:p>
      </dgm:t>
    </dgm:pt>
    <dgm:pt modelId="{C12EAAA7-4149-4BE1-97CF-8807AEE2F862}" type="parTrans" cxnId="{0E86E79F-267F-40A1-9ED7-6B2F94D88B23}">
      <dgm:prSet/>
      <dgm:spPr/>
      <dgm:t>
        <a:bodyPr/>
        <a:lstStyle/>
        <a:p>
          <a:endParaRPr lang="en-US"/>
        </a:p>
      </dgm:t>
    </dgm:pt>
    <dgm:pt modelId="{7D118E4C-02DB-45FD-B1D8-560F36D17FA3}" type="sibTrans" cxnId="{0E86E79F-267F-40A1-9ED7-6B2F94D88B23}">
      <dgm:prSet/>
      <dgm:spPr/>
      <dgm:t>
        <a:bodyPr/>
        <a:lstStyle/>
        <a:p>
          <a:endParaRPr lang="en-US"/>
        </a:p>
      </dgm:t>
    </dgm:pt>
    <dgm:pt modelId="{ACEC6DEB-3EC7-4E9E-B8AC-3C8BCBCA8327}">
      <dgm:prSet phldrT="[Text]"/>
      <dgm:spPr/>
      <dgm:t>
        <a:bodyPr/>
        <a:lstStyle/>
        <a:p>
          <a:r>
            <a:rPr lang="en-US" dirty="0" smtClean="0"/>
            <a:t>Glossy?</a:t>
          </a:r>
          <a:endParaRPr lang="en-US" dirty="0"/>
        </a:p>
      </dgm:t>
    </dgm:pt>
    <dgm:pt modelId="{172C6052-62D5-4413-B0ED-D6395D1D368A}" type="parTrans" cxnId="{6F7A6F36-3448-45A8-834F-770AAC14FC0B}">
      <dgm:prSet/>
      <dgm:spPr/>
      <dgm:t>
        <a:bodyPr/>
        <a:lstStyle/>
        <a:p>
          <a:endParaRPr lang="en-US"/>
        </a:p>
      </dgm:t>
    </dgm:pt>
    <dgm:pt modelId="{7BBBE209-2573-4EE8-993A-30F02F70D622}" type="sibTrans" cxnId="{6F7A6F36-3448-45A8-834F-770AAC14FC0B}">
      <dgm:prSet/>
      <dgm:spPr/>
      <dgm:t>
        <a:bodyPr/>
        <a:lstStyle/>
        <a:p>
          <a:endParaRPr lang="en-US"/>
        </a:p>
      </dgm:t>
    </dgm:pt>
    <dgm:pt modelId="{CDDEC60A-6280-4C6E-B1BB-8236C7C2A2F0}">
      <dgm:prSet/>
      <dgm:spPr/>
      <dgm:t>
        <a:bodyPr/>
        <a:lstStyle/>
        <a:p>
          <a:r>
            <a:rPr lang="nb-NO" dirty="0" smtClean="0"/>
            <a:t>&lt;xxx&gt;?</a:t>
          </a:r>
          <a:endParaRPr lang="nb-NO" dirty="0" smtClean="0"/>
        </a:p>
      </dgm:t>
    </dgm:pt>
    <dgm:pt modelId="{A7F111B8-3AC2-411E-BA76-C7D11CAE4901}" type="parTrans" cxnId="{1B4EDDD9-D6FC-4B54-8383-2E9B156A0056}">
      <dgm:prSet/>
      <dgm:spPr/>
      <dgm:t>
        <a:bodyPr/>
        <a:lstStyle/>
        <a:p>
          <a:endParaRPr lang="en-US"/>
        </a:p>
      </dgm:t>
    </dgm:pt>
    <dgm:pt modelId="{3DDA797D-8D25-4981-836F-E1102E8A8AB6}" type="sibTrans" cxnId="{1B4EDDD9-D6FC-4B54-8383-2E9B156A0056}">
      <dgm:prSet/>
      <dgm:spPr/>
      <dgm:t>
        <a:bodyPr/>
        <a:lstStyle/>
        <a:p>
          <a:endParaRPr lang="en-US"/>
        </a:p>
      </dgm:t>
    </dgm:pt>
    <dgm:pt modelId="{7DB75E4C-3FE2-4618-8814-EC7A30F10739}" type="pres">
      <dgm:prSet presAssocID="{F04BC6CD-B182-4666-9269-73495AB4926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3E34C9-21A4-4824-B2A6-05BEC5A13F31}" type="pres">
      <dgm:prSet presAssocID="{D75CB5C2-A051-4D3D-89C8-57CE6B3B9A6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B51000-7F79-4A86-BD52-9013BAE0E678}" type="pres">
      <dgm:prSet presAssocID="{7DCAD10E-1F29-4DA1-B728-95939A7035B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BB88A0D-1ACA-411C-BEEF-96B4F1396065}" type="pres">
      <dgm:prSet presAssocID="{7DCAD10E-1F29-4DA1-B728-95939A7035BF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C80CFE1E-2136-46D4-8A7D-43E5ACF1C93B}" type="pres">
      <dgm:prSet presAssocID="{39A14CFC-F4D8-4EA1-AB3B-996F76BBBD74}" presName="node" presStyleLbl="node1" presStyleIdx="1" presStyleCnt="4" custLinFactNeighborX="-965" custLinFactNeighborY="27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C8410E-81D1-4DD2-AF76-2FE8704EB9E9}" type="pres">
      <dgm:prSet presAssocID="{7D118E4C-02DB-45FD-B1D8-560F36D17FA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B0913D0-4CE1-4421-9722-40B1BF69C2FA}" type="pres">
      <dgm:prSet presAssocID="{7D118E4C-02DB-45FD-B1D8-560F36D17FA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FACC4166-DA64-406C-9297-8128C0F50C4A}" type="pres">
      <dgm:prSet presAssocID="{ACEC6DEB-3EC7-4E9E-B8AC-3C8BCBCA832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0BF65-D1EF-4B5F-8E96-B3B8EE8CB88E}" type="pres">
      <dgm:prSet presAssocID="{7BBBE209-2573-4EE8-993A-30F02F70D622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89788E8-486F-4D4D-89D7-7D7A66715FF2}" type="pres">
      <dgm:prSet presAssocID="{7BBBE209-2573-4EE8-993A-30F02F70D622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BD86770C-3D30-4228-A1DF-293838C799A6}" type="pres">
      <dgm:prSet presAssocID="{CDDEC60A-6280-4C6E-B1BB-8236C7C2A2F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1CD17C-F618-4D76-A6C9-A90FD0D89367}" type="presOf" srcId="{ACEC6DEB-3EC7-4E9E-B8AC-3C8BCBCA8327}" destId="{FACC4166-DA64-406C-9297-8128C0F50C4A}" srcOrd="0" destOrd="0" presId="urn:microsoft.com/office/officeart/2005/8/layout/process2"/>
    <dgm:cxn modelId="{24B53516-F8C3-48A0-8E84-53F785EAD56F}" type="presOf" srcId="{CDDEC60A-6280-4C6E-B1BB-8236C7C2A2F0}" destId="{BD86770C-3D30-4228-A1DF-293838C799A6}" srcOrd="0" destOrd="0" presId="urn:microsoft.com/office/officeart/2005/8/layout/process2"/>
    <dgm:cxn modelId="{6F7A6F36-3448-45A8-834F-770AAC14FC0B}" srcId="{F04BC6CD-B182-4666-9269-73495AB4926F}" destId="{ACEC6DEB-3EC7-4E9E-B8AC-3C8BCBCA8327}" srcOrd="2" destOrd="0" parTransId="{172C6052-62D5-4413-B0ED-D6395D1D368A}" sibTransId="{7BBBE209-2573-4EE8-993A-30F02F70D622}"/>
    <dgm:cxn modelId="{659447F6-0B50-475D-A4A4-CE37569AC9AD}" type="presOf" srcId="{7D118E4C-02DB-45FD-B1D8-560F36D17FA3}" destId="{9B0913D0-4CE1-4421-9722-40B1BF69C2FA}" srcOrd="1" destOrd="0" presId="urn:microsoft.com/office/officeart/2005/8/layout/process2"/>
    <dgm:cxn modelId="{1B4EDDD9-D6FC-4B54-8383-2E9B156A0056}" srcId="{F04BC6CD-B182-4666-9269-73495AB4926F}" destId="{CDDEC60A-6280-4C6E-B1BB-8236C7C2A2F0}" srcOrd="3" destOrd="0" parTransId="{A7F111B8-3AC2-411E-BA76-C7D11CAE4901}" sibTransId="{3DDA797D-8D25-4981-836F-E1102E8A8AB6}"/>
    <dgm:cxn modelId="{6A373B94-6468-42A5-98C6-EF7BAAEFEC1A}" type="presOf" srcId="{7DCAD10E-1F29-4DA1-B728-95939A7035BF}" destId="{2BB88A0D-1ACA-411C-BEEF-96B4F1396065}" srcOrd="1" destOrd="0" presId="urn:microsoft.com/office/officeart/2005/8/layout/process2"/>
    <dgm:cxn modelId="{C3E22BE2-0535-4654-8D06-124F39C988A7}" type="presOf" srcId="{7D118E4C-02DB-45FD-B1D8-560F36D17FA3}" destId="{0BC8410E-81D1-4DD2-AF76-2FE8704EB9E9}" srcOrd="0" destOrd="0" presId="urn:microsoft.com/office/officeart/2005/8/layout/process2"/>
    <dgm:cxn modelId="{8E27118E-74B1-42B1-93E1-DDDD7DBA4DEF}" type="presOf" srcId="{F04BC6CD-B182-4666-9269-73495AB4926F}" destId="{7DB75E4C-3FE2-4618-8814-EC7A30F10739}" srcOrd="0" destOrd="0" presId="urn:microsoft.com/office/officeart/2005/8/layout/process2"/>
    <dgm:cxn modelId="{5791900A-8FF6-4B66-B30F-76B8FCBAA4E4}" type="presOf" srcId="{D75CB5C2-A051-4D3D-89C8-57CE6B3B9A65}" destId="{FE3E34C9-21A4-4824-B2A6-05BEC5A13F31}" srcOrd="0" destOrd="0" presId="urn:microsoft.com/office/officeart/2005/8/layout/process2"/>
    <dgm:cxn modelId="{9A6F9DAB-8131-40D2-BE7C-22E52A120FAF}" type="presOf" srcId="{7DCAD10E-1F29-4DA1-B728-95939A7035BF}" destId="{58B51000-7F79-4A86-BD52-9013BAE0E678}" srcOrd="0" destOrd="0" presId="urn:microsoft.com/office/officeart/2005/8/layout/process2"/>
    <dgm:cxn modelId="{70E9E550-5CFD-44C4-B4A2-3A5038E13DA2}" type="presOf" srcId="{39A14CFC-F4D8-4EA1-AB3B-996F76BBBD74}" destId="{C80CFE1E-2136-46D4-8A7D-43E5ACF1C93B}" srcOrd="0" destOrd="0" presId="urn:microsoft.com/office/officeart/2005/8/layout/process2"/>
    <dgm:cxn modelId="{E7ECEEEB-3935-46C1-9D62-9C719484E369}" type="presOf" srcId="{7BBBE209-2573-4EE8-993A-30F02F70D622}" destId="{189788E8-486F-4D4D-89D7-7D7A66715FF2}" srcOrd="1" destOrd="0" presId="urn:microsoft.com/office/officeart/2005/8/layout/process2"/>
    <dgm:cxn modelId="{5BB490E6-6439-43D8-9058-1CE05EFFC5C2}" type="presOf" srcId="{7BBBE209-2573-4EE8-993A-30F02F70D622}" destId="{8A70BF65-D1EF-4B5F-8E96-B3B8EE8CB88E}" srcOrd="0" destOrd="0" presId="urn:microsoft.com/office/officeart/2005/8/layout/process2"/>
    <dgm:cxn modelId="{0E86E79F-267F-40A1-9ED7-6B2F94D88B23}" srcId="{F04BC6CD-B182-4666-9269-73495AB4926F}" destId="{39A14CFC-F4D8-4EA1-AB3B-996F76BBBD74}" srcOrd="1" destOrd="0" parTransId="{C12EAAA7-4149-4BE1-97CF-8807AEE2F862}" sibTransId="{7D118E4C-02DB-45FD-B1D8-560F36D17FA3}"/>
    <dgm:cxn modelId="{FA1A23B6-9A9D-40EB-B4D0-39DD9F28BD2D}" srcId="{F04BC6CD-B182-4666-9269-73495AB4926F}" destId="{D75CB5C2-A051-4D3D-89C8-57CE6B3B9A65}" srcOrd="0" destOrd="0" parTransId="{6A57B7F5-3A7E-4881-8FA9-2B79D6A0B522}" sibTransId="{7DCAD10E-1F29-4DA1-B728-95939A7035BF}"/>
    <dgm:cxn modelId="{BC168F90-8756-49C3-8C83-AA7634774345}" type="presParOf" srcId="{7DB75E4C-3FE2-4618-8814-EC7A30F10739}" destId="{FE3E34C9-21A4-4824-B2A6-05BEC5A13F31}" srcOrd="0" destOrd="0" presId="urn:microsoft.com/office/officeart/2005/8/layout/process2"/>
    <dgm:cxn modelId="{94C00EFF-9613-4329-95D9-47742DD23712}" type="presParOf" srcId="{7DB75E4C-3FE2-4618-8814-EC7A30F10739}" destId="{58B51000-7F79-4A86-BD52-9013BAE0E678}" srcOrd="1" destOrd="0" presId="urn:microsoft.com/office/officeart/2005/8/layout/process2"/>
    <dgm:cxn modelId="{608D5555-1FE3-4C14-B6B2-1923E23272DF}" type="presParOf" srcId="{58B51000-7F79-4A86-BD52-9013BAE0E678}" destId="{2BB88A0D-1ACA-411C-BEEF-96B4F1396065}" srcOrd="0" destOrd="0" presId="urn:microsoft.com/office/officeart/2005/8/layout/process2"/>
    <dgm:cxn modelId="{B4D5F978-F084-4AD0-A8AC-F247F5348393}" type="presParOf" srcId="{7DB75E4C-3FE2-4618-8814-EC7A30F10739}" destId="{C80CFE1E-2136-46D4-8A7D-43E5ACF1C93B}" srcOrd="2" destOrd="0" presId="urn:microsoft.com/office/officeart/2005/8/layout/process2"/>
    <dgm:cxn modelId="{13097993-05DB-4152-9C18-ADBE896DBA7B}" type="presParOf" srcId="{7DB75E4C-3FE2-4618-8814-EC7A30F10739}" destId="{0BC8410E-81D1-4DD2-AF76-2FE8704EB9E9}" srcOrd="3" destOrd="0" presId="urn:microsoft.com/office/officeart/2005/8/layout/process2"/>
    <dgm:cxn modelId="{A63E23AD-BB53-4112-8BCF-705742AAD84C}" type="presParOf" srcId="{0BC8410E-81D1-4DD2-AF76-2FE8704EB9E9}" destId="{9B0913D0-4CE1-4421-9722-40B1BF69C2FA}" srcOrd="0" destOrd="0" presId="urn:microsoft.com/office/officeart/2005/8/layout/process2"/>
    <dgm:cxn modelId="{2BD92365-2BC0-4704-BC8A-8A41E5D94966}" type="presParOf" srcId="{7DB75E4C-3FE2-4618-8814-EC7A30F10739}" destId="{FACC4166-DA64-406C-9297-8128C0F50C4A}" srcOrd="4" destOrd="0" presId="urn:microsoft.com/office/officeart/2005/8/layout/process2"/>
    <dgm:cxn modelId="{0FD05E32-DF86-4D3C-A739-1010BA0DD545}" type="presParOf" srcId="{7DB75E4C-3FE2-4618-8814-EC7A30F10739}" destId="{8A70BF65-D1EF-4B5F-8E96-B3B8EE8CB88E}" srcOrd="5" destOrd="0" presId="urn:microsoft.com/office/officeart/2005/8/layout/process2"/>
    <dgm:cxn modelId="{76F900BA-3457-47AE-AA7D-5611274E0A40}" type="presParOf" srcId="{8A70BF65-D1EF-4B5F-8E96-B3B8EE8CB88E}" destId="{189788E8-486F-4D4D-89D7-7D7A66715FF2}" srcOrd="0" destOrd="0" presId="urn:microsoft.com/office/officeart/2005/8/layout/process2"/>
    <dgm:cxn modelId="{FBC1359B-22D7-4A2C-9368-6253170F8DFD}" type="presParOf" srcId="{7DB75E4C-3FE2-4618-8814-EC7A30F10739}" destId="{BD86770C-3D30-4228-A1DF-293838C799A6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E34C9-21A4-4824-B2A6-05BEC5A13F31}">
      <dsp:nvSpPr>
        <dsp:cNvPr id="0" name=""/>
        <dsp:cNvSpPr/>
      </dsp:nvSpPr>
      <dsp:spPr>
        <a:xfrm>
          <a:off x="580003" y="1970"/>
          <a:ext cx="1319296" cy="732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Blur?</a:t>
          </a:r>
          <a:endParaRPr lang="en-US" sz="2000" kern="1200" dirty="0"/>
        </a:p>
      </dsp:txBody>
      <dsp:txXfrm>
        <a:off x="601470" y="23437"/>
        <a:ext cx="1276362" cy="690008"/>
      </dsp:txXfrm>
    </dsp:sp>
    <dsp:sp modelId="{58B51000-7F79-4A86-BD52-9013BAE0E678}">
      <dsp:nvSpPr>
        <dsp:cNvPr id="0" name=""/>
        <dsp:cNvSpPr/>
      </dsp:nvSpPr>
      <dsp:spPr>
        <a:xfrm rot="5439449">
          <a:off x="1092103" y="758231"/>
          <a:ext cx="282364" cy="32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1134825" y="781963"/>
        <a:ext cx="197894" cy="197655"/>
      </dsp:txXfrm>
    </dsp:sp>
    <dsp:sp modelId="{C80CFE1E-2136-46D4-8A7D-43E5ACF1C93B}">
      <dsp:nvSpPr>
        <dsp:cNvPr id="0" name=""/>
        <dsp:cNvSpPr/>
      </dsp:nvSpPr>
      <dsp:spPr>
        <a:xfrm>
          <a:off x="567272" y="1111373"/>
          <a:ext cx="1319296" cy="732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Unclear edges?</a:t>
          </a:r>
          <a:endParaRPr lang="en-US" sz="2000" kern="1200" dirty="0"/>
        </a:p>
      </dsp:txBody>
      <dsp:txXfrm>
        <a:off x="588739" y="1132840"/>
        <a:ext cx="1276362" cy="690008"/>
      </dsp:txXfrm>
    </dsp:sp>
    <dsp:sp modelId="{0BC8410E-81D1-4DD2-AF76-2FE8704EB9E9}">
      <dsp:nvSpPr>
        <dsp:cNvPr id="0" name=""/>
        <dsp:cNvSpPr/>
      </dsp:nvSpPr>
      <dsp:spPr>
        <a:xfrm rot="5359828">
          <a:off x="1099596" y="1857644"/>
          <a:ext cx="267379" cy="32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133870" y="1888869"/>
        <a:ext cx="197894" cy="187165"/>
      </dsp:txXfrm>
    </dsp:sp>
    <dsp:sp modelId="{FACC4166-DA64-406C-9297-8128C0F50C4A}">
      <dsp:nvSpPr>
        <dsp:cNvPr id="0" name=""/>
        <dsp:cNvSpPr/>
      </dsp:nvSpPr>
      <dsp:spPr>
        <a:xfrm>
          <a:off x="580003" y="2200797"/>
          <a:ext cx="1319296" cy="732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Glossy?</a:t>
          </a:r>
          <a:endParaRPr lang="en-US" sz="2000" kern="1200" dirty="0"/>
        </a:p>
      </dsp:txBody>
      <dsp:txXfrm>
        <a:off x="601470" y="2222264"/>
        <a:ext cx="1276362" cy="690008"/>
      </dsp:txXfrm>
    </dsp:sp>
    <dsp:sp modelId="{8A70BF65-D1EF-4B5F-8E96-B3B8EE8CB88E}">
      <dsp:nvSpPr>
        <dsp:cNvPr id="0" name=""/>
        <dsp:cNvSpPr/>
      </dsp:nvSpPr>
      <dsp:spPr>
        <a:xfrm rot="5400000">
          <a:off x="1102224" y="2952062"/>
          <a:ext cx="274853" cy="3298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140704" y="2979547"/>
        <a:ext cx="197894" cy="192397"/>
      </dsp:txXfrm>
    </dsp:sp>
    <dsp:sp modelId="{BD86770C-3D30-4228-A1DF-293838C799A6}">
      <dsp:nvSpPr>
        <dsp:cNvPr id="0" name=""/>
        <dsp:cNvSpPr/>
      </dsp:nvSpPr>
      <dsp:spPr>
        <a:xfrm>
          <a:off x="580003" y="3300210"/>
          <a:ext cx="1319296" cy="7329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000" kern="1200" dirty="0" smtClean="0"/>
            <a:t>&lt;xxx&gt;?</a:t>
          </a:r>
          <a:endParaRPr lang="nb-NO" sz="2000" kern="1200" dirty="0" smtClean="0"/>
        </a:p>
      </dsp:txBody>
      <dsp:txXfrm>
        <a:off x="601470" y="3321677"/>
        <a:ext cx="1276362" cy="690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0B233-4634-4615-8A79-18A7B3457BDB}" type="datetimeFigureOut">
              <a:rPr lang="nb-NO" smtClean="0"/>
              <a:t>09.03.2016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61EA6-3AAA-4212-BC76-30499A3675E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6012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CCF7F-4B59-4CC5-8C56-383F82B3D07D}" type="datetimeFigureOut">
              <a:rPr lang="nb-NO" smtClean="0"/>
              <a:t>09.03.2016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4EFD2-EA51-4D4D-96F8-0529DD40C4E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95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4EFD2-EA51-4D4D-96F8-0529DD40C4E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972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8064896" cy="1470025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9"/>
            <a:ext cx="8064896" cy="175260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Neuzeit S LT Std Book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3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08519" y="465286"/>
            <a:ext cx="4435289" cy="683228"/>
          </a:xfrm>
          <a:gradFill>
            <a:gsLst>
              <a:gs pos="0">
                <a:srgbClr val="DD192B"/>
              </a:gs>
              <a:gs pos="100000">
                <a:srgbClr val="C41627"/>
              </a:gs>
            </a:gsLst>
            <a:lin ang="5400000" scaled="0"/>
          </a:gradFill>
          <a:ln>
            <a:noFill/>
          </a:ln>
          <a:effectLst>
            <a:outerShdw dist="38100" dir="2700000" algn="ctr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none" tIns="144000" rIns="216000" bIns="144000">
            <a:spAutoFit/>
          </a:bodyPr>
          <a:lstStyle>
            <a:lvl1pPr marL="405000" algn="l">
              <a:defRPr sz="2550" baseline="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ECECEC"/>
                    </a:gs>
                  </a:gsLst>
                  <a:lin ang="5400000" scaled="0"/>
                </a:gradFill>
                <a:effectLst>
                  <a:outerShdw dist="12700" dir="1200000" algn="ctr" rotWithShape="0">
                    <a:srgbClr val="800E19"/>
                  </a:outerShdw>
                </a:effectLst>
              </a:defRPr>
            </a:lvl1pPr>
          </a:lstStyle>
          <a:p>
            <a:r>
              <a:rPr lang="en-US" dirty="0" smtClean="0"/>
              <a:t>Default slide title</a:t>
            </a:r>
            <a:endParaRPr lang="nb-NO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544" y="1567333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43000" indent="-2430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SzPct val="140000"/>
              <a:buFont typeface="Arial" pitchFamily="34" charset="0"/>
              <a:buChar char="•"/>
              <a:defRPr sz="1650" baseline="0">
                <a:solidFill>
                  <a:srgbClr val="363636"/>
                </a:solidFill>
              </a:defRPr>
            </a:lvl1pPr>
            <a:lvl2pPr>
              <a:defRPr baseline="0"/>
            </a:lvl2pPr>
          </a:lstStyle>
          <a:p>
            <a:pPr lvl="0"/>
            <a:r>
              <a:rPr lang="en-US" dirty="0" smtClean="0"/>
              <a:t>New line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6291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rs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" y="0"/>
            <a:ext cx="9143268" cy="6858000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57" y="6366510"/>
            <a:ext cx="1488043" cy="49149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697542" y="2024504"/>
            <a:ext cx="3548117" cy="923330"/>
          </a:xfrm>
        </p:spPr>
        <p:txBody>
          <a:bodyPr wrap="square" anchor="b">
            <a:spAutoFit/>
          </a:bodyPr>
          <a:lstStyle>
            <a:lvl1pPr algn="l">
              <a:defRPr sz="270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697542" y="3163579"/>
            <a:ext cx="3548117" cy="351956"/>
          </a:xfrm>
        </p:spPr>
        <p:txBody>
          <a:bodyPr wrap="square">
            <a:spAutoFit/>
          </a:bodyPr>
          <a:lstStyle>
            <a:lvl1pPr marL="0" indent="0" algn="l">
              <a:buNone/>
              <a:defRPr sz="1687"/>
            </a:lvl1pPr>
            <a:lvl2pPr marL="257129" indent="0" algn="ctr">
              <a:buNone/>
              <a:defRPr sz="1125"/>
            </a:lvl2pPr>
            <a:lvl3pPr marL="514259" indent="0" algn="ctr">
              <a:buNone/>
              <a:defRPr sz="1012"/>
            </a:lvl3pPr>
            <a:lvl4pPr marL="771388" indent="0" algn="ctr">
              <a:buNone/>
              <a:defRPr sz="900"/>
            </a:lvl4pPr>
            <a:lvl5pPr marL="1028517" indent="0" algn="ctr">
              <a:buNone/>
              <a:defRPr sz="900"/>
            </a:lvl5pPr>
            <a:lvl6pPr marL="1285646" indent="0" algn="ctr">
              <a:buNone/>
              <a:defRPr sz="900"/>
            </a:lvl6pPr>
            <a:lvl7pPr marL="1542776" indent="0" algn="ctr">
              <a:buNone/>
              <a:defRPr sz="900"/>
            </a:lvl7pPr>
            <a:lvl8pPr marL="1799905" indent="0" algn="ctr">
              <a:buNone/>
              <a:defRPr sz="900"/>
            </a:lvl8pPr>
            <a:lvl9pPr marL="2057034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66A1-61D9-4158-85B5-288EE289EDF6}" type="datetime1">
              <a:rPr lang="nb-NO" smtClean="0"/>
              <a:t>09.03.2016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704884" y="6458420"/>
            <a:ext cx="2024802" cy="138500"/>
          </a:xfrm>
          <a:prstGeom prst="rect">
            <a:avLst/>
          </a:prstGeom>
        </p:spPr>
        <p:txBody>
          <a:bodyPr/>
          <a:lstStyle/>
          <a:p>
            <a:r>
              <a:rPr lang="nb-NO" err="1" smtClean="0"/>
              <a:t>www</a:t>
            </a:r>
            <a:r>
              <a:rPr lang="nb-NO" smtClean="0"/>
              <a:t>..</a:t>
            </a:r>
            <a:r>
              <a:rPr lang="nb-NO" err="1" smtClean="0"/>
              <a:t>no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4523765" y="6458400"/>
            <a:ext cx="96471" cy="138500"/>
          </a:xfrm>
          <a:prstGeom prst="rect">
            <a:avLst/>
          </a:prstGeom>
        </p:spPr>
        <p:txBody>
          <a:bodyPr/>
          <a:lstStyle/>
          <a:p>
            <a:fld id="{5531B152-0F28-4D3C-B0BF-BBB377D080F9}" type="slidenum">
              <a:rPr lang="nb-NO" smtClean="0"/>
              <a:t>‹#›</a:t>
            </a:fld>
            <a:endParaRPr lang="nb-NO"/>
          </a:p>
        </p:txBody>
      </p:sp>
      <p:sp>
        <p:nvSpPr>
          <p:cNvPr id="7" name="Plassholder for bilde 3"/>
          <p:cNvSpPr>
            <a:spLocks noGrp="1"/>
          </p:cNvSpPr>
          <p:nvPr>
            <p:ph type="pic" sz="quarter" idx="15"/>
          </p:nvPr>
        </p:nvSpPr>
        <p:spPr>
          <a:xfrm>
            <a:off x="1615792" y="2000700"/>
            <a:ext cx="2522904" cy="1865700"/>
          </a:xfrm>
          <a:blipFill>
            <a:blip r:embed="rId4"/>
            <a:stretch>
              <a:fillRect/>
            </a:stretch>
          </a:blipFill>
        </p:spPr>
        <p:txBody>
          <a:bodyPr tIns="0" bIns="0" anchor="t" anchorCtr="0">
            <a:normAutofit/>
          </a:bodyPr>
          <a:lstStyle>
            <a:lvl1pPr marL="0" indent="0" algn="l">
              <a:buNone/>
              <a:defRPr sz="1012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5076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8064896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9"/>
            <a:ext cx="8064896" cy="175260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Neuzeit S LT Std Book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95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6970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5448" y="6184398"/>
            <a:ext cx="889000" cy="228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8064896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9"/>
            <a:ext cx="8064896" cy="175260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69782" y="19260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6760" y="315422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00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572000" cy="686970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052737"/>
            <a:ext cx="3744416" cy="4248472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Innhold/agenda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48200" y="1052737"/>
            <a:ext cx="3956248" cy="4248473"/>
          </a:xfrm>
        </p:spPr>
        <p:txBody>
          <a:bodyPr/>
          <a:lstStyle>
            <a:lvl1pPr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72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8064896" cy="4525963"/>
          </a:xfrm>
        </p:spPr>
        <p:txBody>
          <a:bodyPr/>
          <a:lstStyle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08725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4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2" y="1600200"/>
            <a:ext cx="8064896" cy="4525963"/>
          </a:xfrm>
        </p:spPr>
        <p:txBody>
          <a:bodyPr numCol="2" spcCol="360000"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nb-NO" dirty="0" smtClean="0"/>
              <a:t>Mengdetekst over 2 kolonner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08725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63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95624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395624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08725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24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74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08725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2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80512" cy="686970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5448" y="6184398"/>
            <a:ext cx="889000" cy="228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8064896" cy="14700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9"/>
            <a:ext cx="8064896" cy="175260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25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2768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8064896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9"/>
            <a:ext cx="8064896" cy="175260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67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69706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5448" y="6184398"/>
            <a:ext cx="889000" cy="228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8064896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9"/>
            <a:ext cx="8064896" cy="175260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69782" y="19260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6760" y="315422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0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572000" cy="6869706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052737"/>
            <a:ext cx="3744416" cy="4248472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Innhold/agenda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48200" y="1052737"/>
            <a:ext cx="3956248" cy="42484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05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8064896" cy="452596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14280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849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2" y="1600200"/>
            <a:ext cx="8064896" cy="4525963"/>
          </a:xfrm>
        </p:spPr>
        <p:txBody>
          <a:bodyPr numCol="2" spcCol="360000"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nb-NO" dirty="0" smtClean="0"/>
              <a:t>Mengdetekst over 2 kolonner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08725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412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95624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395624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315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14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9542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408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69706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052737"/>
            <a:ext cx="3744416" cy="4248472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Innhold/agenda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48200" y="1052737"/>
            <a:ext cx="3956248" cy="42484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073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8064896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9"/>
            <a:ext cx="8064896" cy="175260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1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69706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5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5448" y="6184398"/>
            <a:ext cx="889000" cy="228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8064896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9"/>
            <a:ext cx="8064896" cy="175260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69782" y="19260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6760" y="315422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937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499992" cy="6869706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5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052737"/>
            <a:ext cx="3744416" cy="4248472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Innhold/agenda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48200" y="1052737"/>
            <a:ext cx="3956248" cy="42484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11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8064896" cy="452596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08725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81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2" y="1600200"/>
            <a:ext cx="8064896" cy="4525963"/>
          </a:xfrm>
        </p:spPr>
        <p:txBody>
          <a:bodyPr numCol="2" spcCol="360000"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nb-NO" dirty="0" smtClean="0"/>
              <a:t>Mengdetekst over 2 kolonner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08725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93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95624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395624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69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47619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821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149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293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8064896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9"/>
            <a:ext cx="8064896" cy="175260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8064896" cy="452596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08725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91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6970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5448" y="6184398"/>
            <a:ext cx="889000" cy="228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8064896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9"/>
            <a:ext cx="8064896" cy="1752600"/>
          </a:xfrm>
          <a:noFill/>
          <a:ln>
            <a:noFill/>
          </a:ln>
        </p:spPr>
        <p:txBody>
          <a:bodyPr/>
          <a:lstStyle>
            <a:lvl1pPr marL="0" indent="0" algn="l">
              <a:buNone/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69782" y="19260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76760" y="315422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204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499992" cy="686970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052737"/>
            <a:ext cx="3744416" cy="4248472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b-NO" dirty="0" smtClean="0"/>
              <a:t>Innhold/agenda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1360" y="41914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48200" y="1052737"/>
            <a:ext cx="3956248" cy="42484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396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8064896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75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2" y="1600200"/>
            <a:ext cx="8064896" cy="4525963"/>
          </a:xfrm>
        </p:spPr>
        <p:txBody>
          <a:bodyPr numCol="2" spcCol="360000"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nb-NO" dirty="0" smtClean="0"/>
              <a:t>Mengdetekst over 2 kolonner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371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95624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395624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3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739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9646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181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2" y="1600200"/>
            <a:ext cx="8064896" cy="4525963"/>
          </a:xfrm>
        </p:spPr>
        <p:txBody>
          <a:bodyPr numCol="2" spcCol="360000"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nb-NO" dirty="0" smtClean="0"/>
              <a:t>Mengdetekst over 2 kolonner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08725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3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956248" cy="4525963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3956248" cy="4525963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7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552" y="6356349"/>
            <a:ext cx="2133600" cy="365125"/>
          </a:xfrm>
          <a:prstGeom prst="rect">
            <a:avLst/>
          </a:prstGeom>
        </p:spPr>
        <p:txBody>
          <a:bodyPr/>
          <a:lstStyle/>
          <a:p>
            <a:fld id="{7C909793-4C29-CA47-B92F-AA2CB441F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35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94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73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806489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1600200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77800" cy="6869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15448" y="6185930"/>
            <a:ext cx="889000" cy="228600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2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0" r:id="rId3"/>
    <p:sldLayoutId id="2147483650" r:id="rId4"/>
    <p:sldLayoutId id="2147483661" r:id="rId5"/>
    <p:sldLayoutId id="2147483652" r:id="rId6"/>
    <p:sldLayoutId id="2147483654" r:id="rId7"/>
    <p:sldLayoutId id="2147483655" r:id="rId8"/>
    <p:sldLayoutId id="2147483657" r:id="rId9"/>
    <p:sldLayoutId id="2147483703" r:id="rId10"/>
    <p:sldLayoutId id="214748370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806489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1600200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715448" y="6185930"/>
            <a:ext cx="889000" cy="228600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9512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0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806489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1600200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715448" y="6185930"/>
            <a:ext cx="889000" cy="228600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Neuzeit S LT Std Book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9512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4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806489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1600200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715448" y="6185930"/>
            <a:ext cx="889000" cy="228600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Neuzeit S LT Std Book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9512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5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8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806489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1600200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715448" y="6185930"/>
            <a:ext cx="889000" cy="228600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42493" y="616530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Neuzeit S LT Std Book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951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2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9.png"/><Relationship Id="rId7" Type="http://schemas.openxmlformats.org/officeDocument/2006/relationships/diagramData" Target="../diagrams/data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microsoft.com/office/2007/relationships/diagramDrawing" Target="../diagrams/drawing1.xml"/><Relationship Id="rId5" Type="http://schemas.openxmlformats.org/officeDocument/2006/relationships/image" Target="../media/image41.jp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0.png"/><Relationship Id="rId9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s-ml-imagecheck.azurewebsites.net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europewest.studio.azureml.net/Home/ViewWorkspaceCached/dff89da03704480fabfbccac588d18d8#Workspace/Experiments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43389" y="1313835"/>
            <a:ext cx="4540852" cy="1754326"/>
          </a:xfrm>
        </p:spPr>
        <p:txBody>
          <a:bodyPr/>
          <a:lstStyle/>
          <a:p>
            <a:r>
              <a:rPr lang="en-US" dirty="0" err="1" smtClean="0"/>
              <a:t>MachineLearning</a:t>
            </a:r>
            <a:r>
              <a:rPr lang="en-US" dirty="0" smtClean="0"/>
              <a:t> </a:t>
            </a:r>
            <a:r>
              <a:rPr lang="en-US" dirty="0" smtClean="0"/>
              <a:t>Pilot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Image Quality control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7542" y="3229954"/>
            <a:ext cx="3548117" cy="680956"/>
          </a:xfrm>
        </p:spPr>
        <p:txBody>
          <a:bodyPr/>
          <a:lstStyle/>
          <a:p>
            <a:r>
              <a:rPr lang="en-US" sz="1125" dirty="0"/>
              <a:t> </a:t>
            </a:r>
          </a:p>
          <a:p>
            <a:r>
              <a:rPr lang="en-US" sz="1125" dirty="0" smtClean="0"/>
              <a:t>Natalia An</a:t>
            </a:r>
          </a:p>
          <a:p>
            <a:r>
              <a:rPr lang="en-US" sz="1125" dirty="0" smtClean="0"/>
              <a:t>Senior Consultant </a:t>
            </a:r>
            <a:r>
              <a:rPr lang="en-US" sz="1125" dirty="0" smtClean="0"/>
              <a:t>@</a:t>
            </a:r>
            <a:r>
              <a:rPr lang="en-US" sz="1125" dirty="0" err="1" smtClean="0"/>
              <a:t>Inmeta</a:t>
            </a:r>
            <a:endParaRPr lang="en-US" sz="112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81" y="1860463"/>
            <a:ext cx="3261783" cy="32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3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Approach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Feature</a:t>
            </a:r>
            <a:r>
              <a:rPr lang="nb-NO" dirty="0" smtClean="0"/>
              <a:t> </a:t>
            </a:r>
            <a:r>
              <a:rPr lang="nb-NO" dirty="0" err="1" smtClean="0"/>
              <a:t>engineering</a:t>
            </a:r>
            <a:r>
              <a:rPr lang="nb-NO" dirty="0" smtClean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b="1" dirty="0" smtClean="0"/>
              <a:t>Histograms </a:t>
            </a:r>
            <a:r>
              <a:rPr lang="nb-NO" b="1" dirty="0" err="1" smtClean="0"/>
              <a:t>of</a:t>
            </a:r>
            <a:r>
              <a:rPr lang="nb-NO" b="1" dirty="0" smtClean="0"/>
              <a:t> </a:t>
            </a:r>
            <a:r>
              <a:rPr lang="nb-NO" b="1" dirty="0" err="1" smtClean="0"/>
              <a:t>Oriented</a:t>
            </a:r>
            <a:r>
              <a:rPr lang="nb-NO" b="1" dirty="0" smtClean="0"/>
              <a:t> Gradients </a:t>
            </a:r>
            <a:r>
              <a:rPr lang="nb-NO" dirty="0" smtClean="0"/>
              <a:t>(gradient magnitude and gradient </a:t>
            </a:r>
            <a:r>
              <a:rPr lang="nb-NO" dirty="0" err="1" smtClean="0"/>
              <a:t>direction</a:t>
            </a:r>
            <a:r>
              <a:rPr lang="nb-NO" dirty="0" smtClean="0"/>
              <a:t>)</a:t>
            </a:r>
          </a:p>
          <a:p>
            <a:pPr lvl="1"/>
            <a:r>
              <a:rPr lang="nb-NO" sz="1600" i="1" dirty="0" smtClean="0">
                <a:solidFill>
                  <a:srgbClr val="002060"/>
                </a:solidFill>
              </a:rPr>
              <a:t>	*</a:t>
            </a:r>
            <a:r>
              <a:rPr lang="nb-NO" sz="1600" i="1" dirty="0">
                <a:solidFill>
                  <a:srgbClr val="002060"/>
                </a:solidFill>
              </a:rPr>
              <a:t>http://</a:t>
            </a:r>
            <a:r>
              <a:rPr lang="nb-NO" sz="1600" i="1" dirty="0" smtClean="0">
                <a:solidFill>
                  <a:srgbClr val="002060"/>
                </a:solidFill>
              </a:rPr>
              <a:t>graphics.im.ntu.edu.tw/docs/mmm08.pdf</a:t>
            </a:r>
          </a:p>
          <a:p>
            <a:pPr lvl="1"/>
            <a:endParaRPr lang="nb-NO" sz="1600" i="1" dirty="0" smtClean="0">
              <a:solidFill>
                <a:srgbClr val="002060"/>
              </a:solidFill>
            </a:endParaRPr>
          </a:p>
          <a:p>
            <a:r>
              <a:rPr lang="nb-NO" dirty="0"/>
              <a:t>ML </a:t>
            </a:r>
            <a:r>
              <a:rPr lang="nb-NO" dirty="0" err="1"/>
              <a:t>algorithm</a:t>
            </a:r>
            <a:r>
              <a:rPr lang="nb-NO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b="1" dirty="0"/>
              <a:t>Support </a:t>
            </a:r>
            <a:r>
              <a:rPr lang="nb-NO" b="1" dirty="0" err="1"/>
              <a:t>Vectors</a:t>
            </a:r>
            <a:r>
              <a:rPr lang="nb-NO" b="1" dirty="0"/>
              <a:t> Machine</a:t>
            </a:r>
            <a:r>
              <a:rPr lang="nb-NO" dirty="0"/>
              <a:t> </a:t>
            </a:r>
          </a:p>
          <a:p>
            <a:endParaRPr lang="nb-NO" i="1" dirty="0" smtClean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5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HOG </a:t>
            </a:r>
            <a:r>
              <a:rPr lang="nb-NO" b="1" dirty="0" err="1" smtClean="0"/>
              <a:t>comparison</a:t>
            </a:r>
            <a:endParaRPr lang="nb-N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1" y="1052381"/>
            <a:ext cx="3900487" cy="2673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" y="993722"/>
            <a:ext cx="4071646" cy="2790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9" y="3462598"/>
            <a:ext cx="3890671" cy="26668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1" y="3547171"/>
            <a:ext cx="3851625" cy="26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Blur </a:t>
            </a:r>
            <a:r>
              <a:rPr lang="nb-NO" b="1" dirty="0" err="1" smtClean="0"/>
              <a:t>detection</a:t>
            </a:r>
            <a:r>
              <a:rPr lang="nb-NO" b="1" dirty="0" smtClean="0"/>
              <a:t> </a:t>
            </a:r>
            <a:r>
              <a:rPr lang="nb-NO" b="1" dirty="0" err="1" smtClean="0"/>
              <a:t>on</a:t>
            </a:r>
            <a:r>
              <a:rPr lang="nb-NO" b="1" dirty="0" smtClean="0"/>
              <a:t> </a:t>
            </a:r>
            <a:r>
              <a:rPr lang="nb-NO" b="1" dirty="0" err="1" smtClean="0"/>
              <a:t>whole</a:t>
            </a:r>
            <a:r>
              <a:rPr lang="nb-NO" b="1" dirty="0" smtClean="0"/>
              <a:t> </a:t>
            </a:r>
            <a:r>
              <a:rPr lang="nb-NO" b="1" dirty="0" err="1" smtClean="0"/>
              <a:t>picture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Training 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Pictures from internet (</a:t>
            </a:r>
            <a:r>
              <a:rPr lang="en-US" sz="2400" i="1" dirty="0" smtClean="0"/>
              <a:t>thank you, google.com</a:t>
            </a:r>
            <a:r>
              <a:rPr lang="en-US" dirty="0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Results: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97% classified correct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6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Local</a:t>
            </a:r>
            <a:r>
              <a:rPr lang="nb-NO" b="1" dirty="0" smtClean="0"/>
              <a:t> Blur</a:t>
            </a:r>
            <a:endParaRPr lang="nb-NO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Detect</a:t>
            </a:r>
            <a:r>
              <a:rPr lang="nb-NO" dirty="0" smtClean="0"/>
              <a:t> </a:t>
            </a:r>
            <a:r>
              <a:rPr lang="nb-NO" dirty="0" err="1" smtClean="0"/>
              <a:t>blur</a:t>
            </a:r>
            <a:r>
              <a:rPr lang="nb-NO" dirty="0" smtClean="0"/>
              <a:t> (</a:t>
            </a:r>
            <a:r>
              <a:rPr lang="nb-NO" dirty="0" err="1" smtClean="0"/>
              <a:t>out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focus</a:t>
            </a:r>
            <a:r>
              <a:rPr lang="nb-NO" dirty="0" smtClean="0"/>
              <a:t>) </a:t>
            </a:r>
            <a:r>
              <a:rPr lang="nb-NO" b="1" dirty="0" smtClean="0"/>
              <a:t>parts</a:t>
            </a:r>
            <a:r>
              <a:rPr lang="nb-NO" dirty="0" smtClean="0"/>
              <a:t> in </a:t>
            </a:r>
            <a:r>
              <a:rPr lang="nb-NO" dirty="0" err="1" smtClean="0"/>
              <a:t>pictures</a:t>
            </a:r>
            <a:endParaRPr lang="nb-NO" dirty="0" smtClean="0"/>
          </a:p>
          <a:p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40" y="2496507"/>
            <a:ext cx="3607308" cy="288550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102056" y="2496507"/>
            <a:ext cx="1420962" cy="10918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07" y="2586423"/>
            <a:ext cx="3422117" cy="2795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88" y="5520874"/>
            <a:ext cx="1221072" cy="977365"/>
          </a:xfrm>
          <a:prstGeom prst="rect">
            <a:avLst/>
          </a:prstGeom>
        </p:spPr>
      </p:pic>
      <p:pic>
        <p:nvPicPr>
          <p:cNvPr id="11" name="Picture 2" descr="https://openclipart.org/image/2400px/svg_to_png/161515/OK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58" y="5603701"/>
            <a:ext cx="747899" cy="8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6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Local</a:t>
            </a:r>
            <a:r>
              <a:rPr lang="nb-NO" b="1" dirty="0" smtClean="0"/>
              <a:t> Blur</a:t>
            </a:r>
            <a:r>
              <a:rPr lang="nb-NO" b="1" dirty="0" smtClean="0"/>
              <a:t>: Training </a:t>
            </a:r>
            <a:r>
              <a:rPr lang="nb-NO" b="1" dirty="0" smtClean="0"/>
              <a:t>data?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327" y="1317068"/>
            <a:ext cx="8064896" cy="45259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Few</a:t>
            </a:r>
            <a:r>
              <a:rPr lang="nb-NO" dirty="0" smtClean="0"/>
              <a:t> </a:t>
            </a:r>
            <a:r>
              <a:rPr lang="nb-NO" dirty="0" err="1" smtClean="0"/>
              <a:t>blur</a:t>
            </a:r>
            <a:r>
              <a:rPr lang="nb-NO" dirty="0" smtClean="0"/>
              <a:t> </a:t>
            </a:r>
            <a:r>
              <a:rPr lang="nb-NO" dirty="0" err="1" smtClean="0"/>
              <a:t>pics</a:t>
            </a:r>
            <a:r>
              <a:rPr lang="nb-NO" dirty="0" smtClean="0"/>
              <a:t> (15 </a:t>
            </a:r>
            <a:r>
              <a:rPr lang="nb-NO" dirty="0" err="1" smtClean="0"/>
              <a:t>only</a:t>
            </a:r>
            <a:r>
              <a:rPr lang="nb-NO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Can</a:t>
            </a:r>
            <a:r>
              <a:rPr lang="nb-NO" dirty="0" smtClean="0"/>
              <a:t> not </a:t>
            </a:r>
            <a:r>
              <a:rPr lang="nb-NO" dirty="0" err="1" smtClean="0"/>
              <a:t>train</a:t>
            </a:r>
            <a:r>
              <a:rPr lang="nb-NO" dirty="0" smtClean="0"/>
              <a:t> and test </a:t>
            </a:r>
            <a:r>
              <a:rPr lang="nb-NO" dirty="0" err="1" smtClean="0"/>
              <a:t>on</a:t>
            </a:r>
            <a:r>
              <a:rPr lang="nb-NO" dirty="0" smtClean="0"/>
              <a:t> same data!</a:t>
            </a:r>
          </a:p>
          <a:p>
            <a:endParaRPr lang="nb-NO" dirty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6" y="2601731"/>
            <a:ext cx="3348037" cy="35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9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Local</a:t>
            </a:r>
            <a:r>
              <a:rPr lang="nb-NO" b="1" dirty="0" smtClean="0"/>
              <a:t> Blur</a:t>
            </a:r>
            <a:r>
              <a:rPr lang="nb-NO" b="1" dirty="0" smtClean="0"/>
              <a:t>: Training </a:t>
            </a:r>
            <a:r>
              <a:rPr lang="nb-NO" b="1" dirty="0" smtClean="0"/>
              <a:t>data!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Blur training data: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b-NO" sz="2400" dirty="0" err="1" smtClean="0"/>
              <a:t>Take</a:t>
            </a:r>
            <a:r>
              <a:rPr lang="nb-NO" sz="2400" dirty="0" smtClean="0"/>
              <a:t> </a:t>
            </a:r>
            <a:r>
              <a:rPr lang="nb-NO" sz="2400" dirty="0" err="1" smtClean="0"/>
              <a:t>sharp</a:t>
            </a:r>
            <a:r>
              <a:rPr lang="nb-NO" sz="2400" dirty="0" smtClean="0"/>
              <a:t> images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b-NO" sz="2400" dirty="0" err="1" smtClean="0"/>
              <a:t>Cut</a:t>
            </a:r>
            <a:r>
              <a:rPr lang="nb-NO" sz="2400" dirty="0" smtClean="0"/>
              <a:t> </a:t>
            </a:r>
            <a:r>
              <a:rPr lang="nb-NO" sz="2400" dirty="0" err="1" smtClean="0"/>
              <a:t>into</a:t>
            </a:r>
            <a:r>
              <a:rPr lang="nb-NO" sz="2400" dirty="0" smtClean="0"/>
              <a:t> </a:t>
            </a:r>
            <a:r>
              <a:rPr lang="nb-NO" sz="2400" dirty="0" smtClean="0"/>
              <a:t>parts a 500px </a:t>
            </a:r>
            <a:r>
              <a:rPr lang="nb-NO" sz="2400" dirty="0" err="1" smtClean="0"/>
              <a:t>width</a:t>
            </a:r>
            <a:r>
              <a:rPr lang="nb-NO" sz="2400" dirty="0" smtClean="0"/>
              <a:t> (</a:t>
            </a:r>
            <a:r>
              <a:rPr lang="nb-NO" sz="2400" dirty="0" err="1" smtClean="0"/>
              <a:t>height</a:t>
            </a:r>
            <a:r>
              <a:rPr lang="nb-NO" sz="2400" dirty="0" smtClean="0"/>
              <a:t> </a:t>
            </a:r>
            <a:r>
              <a:rPr lang="nb-NO" sz="2400" dirty="0" err="1" smtClean="0"/>
              <a:t>proportional</a:t>
            </a:r>
            <a:r>
              <a:rPr lang="nb-NO" sz="2400" dirty="0" smtClean="0"/>
              <a:t>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nb-NO" sz="2400" dirty="0" err="1" smtClean="0"/>
              <a:t>Apply</a:t>
            </a:r>
            <a:r>
              <a:rPr lang="nb-NO" sz="2400" dirty="0" smtClean="0"/>
              <a:t> </a:t>
            </a:r>
            <a:r>
              <a:rPr lang="nb-NO" sz="2400" dirty="0" smtClean="0"/>
              <a:t>2 types </a:t>
            </a:r>
            <a:r>
              <a:rPr lang="nb-NO" sz="2400" dirty="0" err="1" smtClean="0"/>
              <a:t>Gaussian</a:t>
            </a:r>
            <a:r>
              <a:rPr lang="nb-NO" sz="2400" dirty="0" smtClean="0"/>
              <a:t> </a:t>
            </a:r>
            <a:r>
              <a:rPr lang="nb-NO" sz="2400" dirty="0" err="1" smtClean="0"/>
              <a:t>blur</a:t>
            </a:r>
            <a:r>
              <a:rPr lang="nb-NO" sz="2400" dirty="0" smtClean="0"/>
              <a:t> to </a:t>
            </a:r>
            <a:r>
              <a:rPr lang="nb-NO" sz="2400" dirty="0" err="1" smtClean="0"/>
              <a:t>each</a:t>
            </a:r>
            <a:r>
              <a:rPr lang="nb-NO" sz="2400" dirty="0" smtClean="0"/>
              <a:t> </a:t>
            </a:r>
            <a:r>
              <a:rPr lang="nb-NO" sz="2400" dirty="0" smtClean="0"/>
              <a:t>part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nb-NO" sz="2400" dirty="0" smtClean="0"/>
          </a:p>
          <a:p>
            <a:r>
              <a:rPr lang="nb-NO" dirty="0" smtClean="0"/>
              <a:t>Sharp training data:</a:t>
            </a:r>
            <a:endParaRPr lang="nb-NO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 smtClean="0"/>
              <a:t>Sharp images parts</a:t>
            </a:r>
            <a:endParaRPr lang="nb-NO" sz="24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77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784"/>
            <a:ext cx="8064896" cy="1143000"/>
          </a:xfrm>
        </p:spPr>
        <p:txBody>
          <a:bodyPr/>
          <a:lstStyle/>
          <a:p>
            <a:r>
              <a:rPr lang="nb-NO" b="1" dirty="0" err="1" smtClean="0"/>
              <a:t>Local</a:t>
            </a:r>
            <a:r>
              <a:rPr lang="nb-NO" b="1" dirty="0" smtClean="0"/>
              <a:t> Blur: </a:t>
            </a:r>
            <a:r>
              <a:rPr lang="nb-NO" b="1" dirty="0" err="1" smtClean="0"/>
              <a:t>detection</a:t>
            </a:r>
            <a:r>
              <a:rPr lang="nb-NO" b="1" dirty="0" smtClean="0"/>
              <a:t> </a:t>
            </a:r>
            <a:r>
              <a:rPr lang="nb-NO" b="1" dirty="0" err="1" smtClean="0"/>
              <a:t>approach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9" y="1002216"/>
            <a:ext cx="8132960" cy="47889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nb-NO" dirty="0" smtClean="0"/>
          </a:p>
          <a:p>
            <a:pPr marL="514350" indent="-51435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endParaRPr lang="nb-NO" dirty="0" smtClean="0"/>
          </a:p>
          <a:p>
            <a:pPr marL="514350" indent="-51435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endParaRPr lang="nb-NO" dirty="0" smtClean="0"/>
          </a:p>
          <a:p>
            <a:pPr marL="514350" indent="-514350">
              <a:buFont typeface="+mj-lt"/>
              <a:buAutoNum type="arabicPeriod"/>
            </a:pPr>
            <a:endParaRPr lang="nb-NO" dirty="0" smtClean="0"/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For </a:t>
            </a:r>
            <a:r>
              <a:rPr lang="nb-NO" dirty="0" err="1" smtClean="0"/>
              <a:t>each</a:t>
            </a:r>
            <a:r>
              <a:rPr lang="nb-NO" dirty="0" smtClean="0"/>
              <a:t> part run Global </a:t>
            </a:r>
            <a:r>
              <a:rPr lang="nb-NO" dirty="0" err="1" smtClean="0"/>
              <a:t>blur</a:t>
            </a:r>
            <a:r>
              <a:rPr lang="nb-NO" dirty="0" smtClean="0"/>
              <a:t> </a:t>
            </a:r>
            <a:r>
              <a:rPr lang="nb-NO" dirty="0" err="1" smtClean="0"/>
              <a:t>detection</a:t>
            </a:r>
            <a:endParaRPr lang="nb-NO" dirty="0" smtClean="0"/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Count %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blur</a:t>
            </a:r>
            <a:r>
              <a:rPr lang="nb-NO" dirty="0" smtClean="0"/>
              <a:t> parts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Blur </a:t>
            </a:r>
            <a:r>
              <a:rPr lang="nb-NO" dirty="0" err="1" smtClean="0"/>
              <a:t>if</a:t>
            </a:r>
            <a:r>
              <a:rPr lang="nb-NO" dirty="0" smtClean="0"/>
              <a:t> </a:t>
            </a:r>
            <a:r>
              <a:rPr lang="nb-NO" dirty="0" smtClean="0"/>
              <a:t>% </a:t>
            </a:r>
            <a:r>
              <a:rPr lang="nb-NO" dirty="0" smtClean="0"/>
              <a:t>&gt; </a:t>
            </a:r>
            <a:r>
              <a:rPr lang="nb-NO" dirty="0" err="1"/>
              <a:t>T</a:t>
            </a:r>
            <a:r>
              <a:rPr lang="nb-NO" dirty="0" err="1" smtClean="0"/>
              <a:t>hreshold</a:t>
            </a:r>
            <a:endParaRPr lang="nb-NO" dirty="0" smtClean="0"/>
          </a:p>
          <a:p>
            <a:pPr marL="514350" indent="-514350">
              <a:buFont typeface="+mj-lt"/>
              <a:buAutoNum type="arabicPeriod"/>
            </a:pPr>
            <a:endParaRPr lang="nb-NO" dirty="0"/>
          </a:p>
          <a:p>
            <a:pPr marL="514350" indent="-514350">
              <a:buFont typeface="+mj-lt"/>
              <a:buAutoNum type="arabicPeriod"/>
            </a:pPr>
            <a:endParaRPr lang="nb-NO" dirty="0" smtClean="0"/>
          </a:p>
          <a:p>
            <a:pPr marL="514350" indent="-514350">
              <a:buFont typeface="+mj-lt"/>
              <a:buAutoNum type="arabicPeriod"/>
            </a:pPr>
            <a:endParaRPr lang="nb-NO" dirty="0"/>
          </a:p>
          <a:p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16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30" y="1146787"/>
            <a:ext cx="3078470" cy="2503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027" y="1146787"/>
            <a:ext cx="3114298" cy="25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3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Local</a:t>
            </a:r>
            <a:r>
              <a:rPr lang="nb-NO" b="1" dirty="0" smtClean="0"/>
              <a:t> Blur: </a:t>
            </a:r>
            <a:r>
              <a:rPr lang="nb-NO" b="1" dirty="0" err="1" smtClean="0"/>
              <a:t>Results</a:t>
            </a:r>
            <a:endParaRPr lang="nb-N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71943" y="1156224"/>
            <a:ext cx="1912797" cy="50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chemeClr val="bg2">
                    <a:lumMod val="85000"/>
                  </a:schemeClr>
                </a:solidFill>
              </a:rPr>
              <a:t>Sharp parts</a:t>
            </a:r>
            <a:endParaRPr lang="nb-NO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520" y="1978970"/>
            <a:ext cx="1302327" cy="8589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 smtClean="0">
                <a:solidFill>
                  <a:schemeClr val="bg2">
                    <a:lumMod val="85000"/>
                  </a:schemeClr>
                </a:solidFill>
              </a:rPr>
              <a:t>Gaussian</a:t>
            </a:r>
            <a:r>
              <a:rPr lang="nb-NO" dirty="0" smtClean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nb-NO" dirty="0" err="1" smtClean="0">
                <a:solidFill>
                  <a:schemeClr val="bg2">
                    <a:lumMod val="85000"/>
                  </a:schemeClr>
                </a:solidFill>
              </a:rPr>
              <a:t>blur</a:t>
            </a:r>
            <a:r>
              <a:rPr lang="nb-NO" dirty="0" smtClean="0">
                <a:solidFill>
                  <a:schemeClr val="bg2">
                    <a:lumMod val="85000"/>
                  </a:schemeClr>
                </a:solidFill>
              </a:rPr>
              <a:t> A</a:t>
            </a:r>
            <a:endParaRPr lang="nb-NO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63068" y="1943716"/>
            <a:ext cx="1302327" cy="8589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 smtClean="0">
                <a:solidFill>
                  <a:schemeClr val="bg2">
                    <a:lumMod val="85000"/>
                  </a:schemeClr>
                </a:solidFill>
              </a:rPr>
              <a:t>Gaussian</a:t>
            </a:r>
            <a:r>
              <a:rPr lang="nb-NO" dirty="0" smtClean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nb-NO" dirty="0" err="1" smtClean="0">
                <a:solidFill>
                  <a:schemeClr val="bg2">
                    <a:lumMod val="85000"/>
                  </a:schemeClr>
                </a:solidFill>
              </a:rPr>
              <a:t>blur</a:t>
            </a:r>
            <a:r>
              <a:rPr lang="nb-NO" dirty="0" smtClean="0">
                <a:solidFill>
                  <a:schemeClr val="bg2">
                    <a:lumMod val="85000"/>
                  </a:schemeClr>
                </a:solidFill>
              </a:rPr>
              <a:t> B</a:t>
            </a:r>
            <a:endParaRPr lang="nb-NO" dirty="0">
              <a:solidFill>
                <a:schemeClr val="bg2">
                  <a:lumMod val="8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5" idx="2"/>
            <a:endCxn id="8" idx="0"/>
          </p:cNvCxnSpPr>
          <p:nvPr/>
        </p:nvCxnSpPr>
        <p:spPr>
          <a:xfrm>
            <a:off x="2728342" y="1663624"/>
            <a:ext cx="1385890" cy="280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6" idx="0"/>
          </p:cNvCxnSpPr>
          <p:nvPr/>
        </p:nvCxnSpPr>
        <p:spPr>
          <a:xfrm flipH="1">
            <a:off x="1146684" y="1663624"/>
            <a:ext cx="1581658" cy="3153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rot="5400000">
            <a:off x="2215946" y="1400506"/>
            <a:ext cx="1024789" cy="412906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TextBox 19"/>
          <p:cNvSpPr txBox="1"/>
          <p:nvPr/>
        </p:nvSpPr>
        <p:spPr>
          <a:xfrm>
            <a:off x="570903" y="3906237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Train </a:t>
            </a:r>
            <a:r>
              <a:rPr lang="nb-NO" dirty="0" smtClean="0"/>
              <a:t>70%</a:t>
            </a:r>
            <a:endParaRPr lang="nb-NO" dirty="0"/>
          </a:p>
        </p:txBody>
      </p:sp>
      <p:sp>
        <p:nvSpPr>
          <p:cNvPr id="21" name="Rectangle 20"/>
          <p:cNvSpPr/>
          <p:nvPr/>
        </p:nvSpPr>
        <p:spPr>
          <a:xfrm>
            <a:off x="1647685" y="5259070"/>
            <a:ext cx="2161310" cy="7486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92% </a:t>
            </a:r>
            <a:r>
              <a:rPr lang="nb-NO" dirty="0" err="1" smtClean="0"/>
              <a:t>correct</a:t>
            </a:r>
            <a:r>
              <a:rPr lang="nb-NO" dirty="0" smtClean="0"/>
              <a:t> </a:t>
            </a:r>
          </a:p>
          <a:p>
            <a:pPr algn="ctr"/>
            <a:r>
              <a:rPr lang="nb-NO" dirty="0" smtClean="0"/>
              <a:t>(</a:t>
            </a:r>
            <a:r>
              <a:rPr lang="nb-NO" dirty="0" err="1" smtClean="0"/>
              <a:t>on</a:t>
            </a:r>
            <a:r>
              <a:rPr lang="nb-NO" dirty="0" smtClean="0"/>
              <a:t> parts)</a:t>
            </a:r>
            <a:endParaRPr lang="nb-NO" dirty="0"/>
          </a:p>
        </p:txBody>
      </p:sp>
      <p:cxnSp>
        <p:nvCxnSpPr>
          <p:cNvPr id="25" name="Straight Arrow Connector 24"/>
          <p:cNvCxnSpPr>
            <a:stCxn id="16" idx="1"/>
            <a:endCxn id="21" idx="0"/>
          </p:cNvCxnSpPr>
          <p:nvPr/>
        </p:nvCxnSpPr>
        <p:spPr>
          <a:xfrm flipH="1">
            <a:off x="2728340" y="3977434"/>
            <a:ext cx="1" cy="1281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42838" y="3854462"/>
            <a:ext cx="152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30% </a:t>
            </a:r>
            <a:r>
              <a:rPr lang="nb-NO" dirty="0" err="1" smtClean="0"/>
              <a:t>Validate</a:t>
            </a:r>
            <a:endParaRPr lang="nb-NO" dirty="0"/>
          </a:p>
        </p:txBody>
      </p:sp>
      <p:sp>
        <p:nvSpPr>
          <p:cNvPr id="28" name="Rectangle 27"/>
          <p:cNvSpPr/>
          <p:nvPr/>
        </p:nvSpPr>
        <p:spPr>
          <a:xfrm>
            <a:off x="5533951" y="1118753"/>
            <a:ext cx="2493818" cy="11442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 smtClean="0"/>
              <a:t>Real data</a:t>
            </a:r>
            <a:endParaRPr lang="nb-NO" b="1" dirty="0"/>
          </a:p>
        </p:txBody>
      </p:sp>
      <p:sp>
        <p:nvSpPr>
          <p:cNvPr id="43" name="Rectangle 42"/>
          <p:cNvSpPr/>
          <p:nvPr/>
        </p:nvSpPr>
        <p:spPr>
          <a:xfrm>
            <a:off x="5828785" y="2591123"/>
            <a:ext cx="1904150" cy="8705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 smtClean="0"/>
              <a:t>Detect</a:t>
            </a:r>
            <a:r>
              <a:rPr lang="nb-NO" dirty="0" smtClean="0"/>
              <a:t> </a:t>
            </a:r>
            <a:r>
              <a:rPr lang="nb-NO" dirty="0" err="1" smtClean="0"/>
              <a:t>blur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parts</a:t>
            </a:r>
            <a:endParaRPr lang="nb-NO" dirty="0"/>
          </a:p>
        </p:txBody>
      </p:sp>
      <p:sp>
        <p:nvSpPr>
          <p:cNvPr id="44" name="Rectangle 43"/>
          <p:cNvSpPr/>
          <p:nvPr/>
        </p:nvSpPr>
        <p:spPr>
          <a:xfrm>
            <a:off x="5881756" y="5114563"/>
            <a:ext cx="1798209" cy="7064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72% </a:t>
            </a:r>
            <a:r>
              <a:rPr lang="nb-NO" dirty="0" err="1" smtClean="0"/>
              <a:t>correct</a:t>
            </a:r>
            <a:endParaRPr lang="nb-NO" dirty="0" smtClean="0"/>
          </a:p>
          <a:p>
            <a:pPr algn="ctr"/>
            <a:r>
              <a:rPr lang="nb-NO" dirty="0" smtClean="0"/>
              <a:t>(</a:t>
            </a:r>
            <a:r>
              <a:rPr lang="nb-NO" dirty="0" err="1" smtClean="0"/>
              <a:t>whole</a:t>
            </a:r>
            <a:r>
              <a:rPr lang="nb-NO" dirty="0" smtClean="0"/>
              <a:t> </a:t>
            </a:r>
            <a:r>
              <a:rPr lang="nb-NO" dirty="0" err="1" smtClean="0"/>
              <a:t>pic</a:t>
            </a:r>
            <a:r>
              <a:rPr lang="nb-NO" dirty="0" smtClean="0"/>
              <a:t>)</a:t>
            </a:r>
            <a:endParaRPr lang="nb-NO" dirty="0"/>
          </a:p>
        </p:txBody>
      </p:sp>
      <p:cxnSp>
        <p:nvCxnSpPr>
          <p:cNvPr id="50" name="Straight Arrow Connector 49"/>
          <p:cNvCxnSpPr>
            <a:stCxn id="28" idx="2"/>
            <a:endCxn id="43" idx="0"/>
          </p:cNvCxnSpPr>
          <p:nvPr/>
        </p:nvCxnSpPr>
        <p:spPr>
          <a:xfrm>
            <a:off x="6780860" y="2262987"/>
            <a:ext cx="0" cy="32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3" idx="2"/>
            <a:endCxn id="64" idx="0"/>
          </p:cNvCxnSpPr>
          <p:nvPr/>
        </p:nvCxnSpPr>
        <p:spPr>
          <a:xfrm>
            <a:off x="6780860" y="3461694"/>
            <a:ext cx="0" cy="328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2"/>
          </p:cNvCxnSpPr>
          <p:nvPr/>
        </p:nvCxnSpPr>
        <p:spPr>
          <a:xfrm>
            <a:off x="2728342" y="1663624"/>
            <a:ext cx="12421" cy="1571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2"/>
          </p:cNvCxnSpPr>
          <p:nvPr/>
        </p:nvCxnSpPr>
        <p:spPr>
          <a:xfrm>
            <a:off x="4114232" y="2802698"/>
            <a:ext cx="0" cy="447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6" idx="2"/>
          </p:cNvCxnSpPr>
          <p:nvPr/>
        </p:nvCxnSpPr>
        <p:spPr>
          <a:xfrm>
            <a:off x="1146684" y="2837952"/>
            <a:ext cx="0" cy="397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857620" y="3789830"/>
            <a:ext cx="1846480" cy="8588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 smtClean="0"/>
              <a:t>Apply</a:t>
            </a:r>
            <a:r>
              <a:rPr lang="nb-NO" dirty="0" smtClean="0"/>
              <a:t> </a:t>
            </a:r>
            <a:r>
              <a:rPr lang="nb-NO" dirty="0" err="1" smtClean="0"/>
              <a:t>treshold</a:t>
            </a:r>
            <a:endParaRPr lang="nb-NO" dirty="0"/>
          </a:p>
        </p:txBody>
      </p:sp>
      <p:cxnSp>
        <p:nvCxnSpPr>
          <p:cNvPr id="67" name="Straight Arrow Connector 66"/>
          <p:cNvCxnSpPr>
            <a:stCxn id="64" idx="2"/>
            <a:endCxn id="44" idx="0"/>
          </p:cNvCxnSpPr>
          <p:nvPr/>
        </p:nvCxnSpPr>
        <p:spPr>
          <a:xfrm>
            <a:off x="6780860" y="4648635"/>
            <a:ext cx="1" cy="465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64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Local</a:t>
            </a:r>
            <a:r>
              <a:rPr lang="nb-NO" b="1" dirty="0" smtClean="0"/>
              <a:t> </a:t>
            </a:r>
            <a:r>
              <a:rPr lang="nb-NO" b="1" dirty="0" err="1" smtClean="0"/>
              <a:t>blur</a:t>
            </a:r>
            <a:r>
              <a:rPr lang="nb-NO" b="1" dirty="0" smtClean="0"/>
              <a:t>: </a:t>
            </a:r>
            <a:r>
              <a:rPr lang="nb-NO" b="1" dirty="0" err="1" smtClean="0"/>
              <a:t>Results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15291"/>
            <a:ext cx="8064896" cy="4525963"/>
          </a:xfrm>
        </p:spPr>
        <p:txBody>
          <a:bodyPr>
            <a:normAutofit fontScale="92500" lnSpcReduction="10000"/>
          </a:bodyPr>
          <a:lstStyle/>
          <a:p>
            <a:r>
              <a:rPr lang="nb-NO" dirty="0" smtClean="0"/>
              <a:t>72% </a:t>
            </a:r>
            <a:r>
              <a:rPr lang="nb-NO" dirty="0" err="1" smtClean="0"/>
              <a:t>accuracy</a:t>
            </a:r>
            <a:r>
              <a:rPr lang="nb-NO" dirty="0" smtClean="0"/>
              <a:t> (at 40% </a:t>
            </a:r>
            <a:r>
              <a:rPr lang="nb-NO" dirty="0" err="1" smtClean="0"/>
              <a:t>treshold</a:t>
            </a:r>
            <a:r>
              <a:rPr lang="nb-NO" dirty="0" smtClean="0"/>
              <a:t>)</a:t>
            </a:r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r>
              <a:rPr lang="nb-NO" dirty="0"/>
              <a:t>	</a:t>
            </a:r>
            <a:endParaRPr lang="nb-NO" dirty="0" smtClean="0"/>
          </a:p>
          <a:p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117" y="2337535"/>
            <a:ext cx="3560012" cy="25487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60" b="-60"/>
          <a:stretch/>
        </p:blipFill>
        <p:spPr>
          <a:xfrm>
            <a:off x="1379530" y="1585793"/>
            <a:ext cx="1785926" cy="3487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52" y="5072838"/>
            <a:ext cx="1221072" cy="977365"/>
          </a:xfrm>
          <a:prstGeom prst="rect">
            <a:avLst/>
          </a:prstGeom>
        </p:spPr>
      </p:pic>
      <p:pic>
        <p:nvPicPr>
          <p:cNvPr id="11" name="Picture 2" descr="https://openclipart.org/image/2400px/svg_to_png/161515/OK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046" y="5205517"/>
            <a:ext cx="747899" cy="8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32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Deployment</a:t>
            </a:r>
            <a:endParaRPr lang="nb-N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19</a:t>
            </a:fld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5643563" y="4240885"/>
            <a:ext cx="3128962" cy="1655090"/>
          </a:xfrm>
          <a:prstGeom prst="cloud">
            <a:avLst/>
          </a:prstGeom>
          <a:gradFill>
            <a:gsLst>
              <a:gs pos="50000">
                <a:schemeClr val="accent6">
                  <a:lumMod val="20000"/>
                  <a:lumOff val="80000"/>
                </a:schemeClr>
              </a:gs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 smtClean="0">
                <a:solidFill>
                  <a:schemeClr val="accent1">
                    <a:lumMod val="75000"/>
                  </a:schemeClr>
                </a:solidFill>
              </a:rPr>
              <a:t>Azure</a:t>
            </a:r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 ML </a:t>
            </a:r>
          </a:p>
          <a:p>
            <a:pPr algn="ctr"/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web service</a:t>
            </a:r>
          </a:p>
          <a:p>
            <a:pPr algn="ctr"/>
            <a:endParaRPr lang="nb-NO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(2. </a:t>
            </a:r>
            <a:r>
              <a:rPr lang="nb-NO" dirty="0" err="1" smtClean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nb-NO" dirty="0" err="1" smtClean="0">
                <a:solidFill>
                  <a:schemeClr val="accent1">
                    <a:lumMod val="75000"/>
                  </a:schemeClr>
                </a:solidFill>
              </a:rPr>
              <a:t>lur</a:t>
            </a:r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b-NO" dirty="0" err="1" smtClean="0">
                <a:solidFill>
                  <a:schemeClr val="accent1">
                    <a:lumMod val="75000"/>
                  </a:schemeClr>
                </a:solidFill>
              </a:rPr>
              <a:t>detection</a:t>
            </a:r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nb-NO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44340" y="1111135"/>
            <a:ext cx="1605157" cy="1390650"/>
            <a:chOff x="662094" y="1413476"/>
            <a:chExt cx="1933961" cy="1934057"/>
          </a:xfrm>
        </p:grpSpPr>
        <p:sp>
          <p:nvSpPr>
            <p:cNvPr id="12" name="Oval 11"/>
            <p:cNvSpPr/>
            <p:nvPr/>
          </p:nvSpPr>
          <p:spPr>
            <a:xfrm>
              <a:off x="662094" y="1413476"/>
              <a:ext cx="1933961" cy="193405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4"/>
            <p:cNvSpPr txBox="1"/>
            <p:nvPr/>
          </p:nvSpPr>
          <p:spPr>
            <a:xfrm>
              <a:off x="945316" y="1643697"/>
              <a:ext cx="1367517" cy="13675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0" tIns="44450" rIns="44450" bIns="444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Image</a:t>
              </a:r>
              <a:endParaRPr lang="en-US" sz="2400" kern="1200" dirty="0"/>
            </a:p>
          </p:txBody>
        </p:sp>
      </p:grpSp>
      <p:sp>
        <p:nvSpPr>
          <p:cNvPr id="14" name="Cloud 13"/>
          <p:cNvSpPr/>
          <p:nvPr/>
        </p:nvSpPr>
        <p:spPr>
          <a:xfrm>
            <a:off x="2517974" y="2589316"/>
            <a:ext cx="3516113" cy="1706459"/>
          </a:xfrm>
          <a:prstGeom prst="cloud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Blur </a:t>
            </a:r>
            <a:r>
              <a:rPr lang="nb-NO" dirty="0" err="1" smtClean="0">
                <a:solidFill>
                  <a:schemeClr val="accent1">
                    <a:lumMod val="75000"/>
                  </a:schemeClr>
                </a:solidFill>
              </a:rPr>
              <a:t>detection</a:t>
            </a:r>
            <a:endParaRPr lang="nb-NO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web service</a:t>
            </a:r>
          </a:p>
          <a:p>
            <a:pPr algn="ctr"/>
            <a:endParaRPr lang="nb-NO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(1. </a:t>
            </a:r>
            <a:r>
              <a:rPr lang="nb-NO" dirty="0" err="1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b-NO" dirty="0" err="1" smtClean="0">
                <a:solidFill>
                  <a:schemeClr val="accent1">
                    <a:lumMod val="75000"/>
                  </a:schemeClr>
                </a:solidFill>
              </a:rPr>
              <a:t>features</a:t>
            </a:r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nb-NO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8" name="Curved Connector 17"/>
          <p:cNvCxnSpPr>
            <a:stCxn id="12" idx="4"/>
            <a:endCxn id="14" idx="2"/>
          </p:cNvCxnSpPr>
          <p:nvPr/>
        </p:nvCxnSpPr>
        <p:spPr>
          <a:xfrm rot="16200000" flipH="1">
            <a:off x="1567519" y="2481184"/>
            <a:ext cx="940761" cy="98196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4" idx="1"/>
            <a:endCxn id="8" idx="2"/>
          </p:cNvCxnSpPr>
          <p:nvPr/>
        </p:nvCxnSpPr>
        <p:spPr>
          <a:xfrm rot="16200000" flipH="1">
            <a:off x="4577414" y="3992575"/>
            <a:ext cx="774472" cy="137723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552" y="742950"/>
            <a:ext cx="3744416" cy="4558259"/>
          </a:xfrm>
        </p:spPr>
        <p:txBody>
          <a:bodyPr>
            <a:normAutofit/>
          </a:bodyPr>
          <a:lstStyle/>
          <a:p>
            <a:r>
              <a:rPr lang="nb-NO" smtClean="0"/>
              <a:t>Agenda</a:t>
            </a:r>
            <a:endParaRPr lang="nb-NO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nb-NO" dirty="0" smtClean="0"/>
              <a:t>Story</a:t>
            </a:r>
          </a:p>
          <a:p>
            <a:pPr marL="514350" indent="-514350">
              <a:buAutoNum type="arabicPeriod"/>
            </a:pPr>
            <a:r>
              <a:rPr lang="nb-NO" dirty="0" smtClean="0"/>
              <a:t>Scope</a:t>
            </a:r>
            <a:endParaRPr lang="nb-NO" dirty="0" smtClean="0"/>
          </a:p>
          <a:p>
            <a:pPr marL="514350" indent="-514350">
              <a:buAutoNum type="arabicPeriod"/>
            </a:pPr>
            <a:r>
              <a:rPr lang="nb-NO" dirty="0" err="1" smtClean="0"/>
              <a:t>Implementation</a:t>
            </a:r>
            <a:endParaRPr lang="nb-NO" dirty="0" smtClean="0"/>
          </a:p>
          <a:p>
            <a:pPr marL="514350" indent="-514350">
              <a:buAutoNum type="arabicPeriod"/>
            </a:pPr>
            <a:r>
              <a:rPr lang="nb-NO" dirty="0" err="1" smtClean="0"/>
              <a:t>Toolbox</a:t>
            </a:r>
            <a:endParaRPr lang="nb-NO" dirty="0" smtClean="0"/>
          </a:p>
          <a:p>
            <a:pPr marL="514350" indent="-514350">
              <a:buAutoNum type="arabicPeriod"/>
            </a:pPr>
            <a:r>
              <a:rPr lang="nb-NO" dirty="0" err="1" smtClean="0"/>
              <a:t>Results</a:t>
            </a:r>
            <a:endParaRPr lang="nb-NO" dirty="0" smtClean="0"/>
          </a:p>
          <a:p>
            <a:pPr marL="514350" indent="-514350">
              <a:buAutoNum type="arabicPeriod"/>
            </a:pPr>
            <a:endParaRPr lang="nb-NO" dirty="0" smtClean="0"/>
          </a:p>
          <a:p>
            <a:pPr marL="514350" indent="-514350">
              <a:buAutoNum type="arabicPeriod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57950"/>
            <a:ext cx="95250" cy="139700"/>
          </a:xfrm>
          <a:prstGeom prst="rect">
            <a:avLst/>
          </a:prstGeom>
        </p:spPr>
        <p:txBody>
          <a:bodyPr/>
          <a:lstStyle/>
          <a:p>
            <a:fld id="{5531B152-0F28-4D3C-B0BF-BBB377D080F9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49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Case 2</a:t>
            </a:r>
            <a:endParaRPr lang="nb-N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8"/>
            <a:ext cx="8064896" cy="1989609"/>
          </a:xfrm>
        </p:spPr>
        <p:txBody>
          <a:bodyPr>
            <a:noAutofit/>
          </a:bodyPr>
          <a:lstStyle/>
          <a:p>
            <a:r>
              <a:rPr lang="nb-NO" sz="4400" dirty="0" err="1" smtClean="0">
                <a:solidFill>
                  <a:schemeClr val="bg1"/>
                </a:solidFill>
              </a:rPr>
              <a:t>Detect</a:t>
            </a:r>
            <a:r>
              <a:rPr lang="nb-NO" sz="4400" dirty="0" smtClean="0">
                <a:solidFill>
                  <a:schemeClr val="bg1"/>
                </a:solidFill>
              </a:rPr>
              <a:t> </a:t>
            </a:r>
            <a:r>
              <a:rPr lang="nb-NO" sz="4400" dirty="0" err="1" smtClean="0">
                <a:solidFill>
                  <a:schemeClr val="bg1"/>
                </a:solidFill>
              </a:rPr>
              <a:t>Unclear</a:t>
            </a:r>
            <a:r>
              <a:rPr lang="nb-NO" sz="4400" dirty="0" smtClean="0">
                <a:solidFill>
                  <a:schemeClr val="bg1"/>
                </a:solidFill>
              </a:rPr>
              <a:t> </a:t>
            </a:r>
            <a:r>
              <a:rPr lang="nb-NO" sz="4400" dirty="0" err="1" smtClean="0">
                <a:solidFill>
                  <a:schemeClr val="bg1"/>
                </a:solidFill>
              </a:rPr>
              <a:t>edges</a:t>
            </a:r>
            <a:endParaRPr lang="nb-NO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Unclear</a:t>
            </a:r>
            <a:r>
              <a:rPr lang="nb-NO" dirty="0" smtClean="0"/>
              <a:t> </a:t>
            </a:r>
            <a:r>
              <a:rPr lang="nb-NO" dirty="0" err="1" smtClean="0"/>
              <a:t>edges</a:t>
            </a:r>
            <a:r>
              <a:rPr lang="nb-NO" dirty="0" smtClean="0"/>
              <a:t>: </a:t>
            </a:r>
            <a:r>
              <a:rPr lang="nb-NO" dirty="0" err="1" smtClean="0"/>
              <a:t>Example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924" y="1656500"/>
            <a:ext cx="1592037" cy="3643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33" y="2408815"/>
            <a:ext cx="2697985" cy="265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59" y="1847631"/>
            <a:ext cx="929112" cy="328656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37633" y="3208697"/>
            <a:ext cx="747713" cy="1843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/>
          <p:cNvSpPr/>
          <p:nvPr/>
        </p:nvSpPr>
        <p:spPr>
          <a:xfrm>
            <a:off x="7858125" y="3148011"/>
            <a:ext cx="809625" cy="1843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759" y="5205517"/>
            <a:ext cx="1221072" cy="977365"/>
          </a:xfrm>
          <a:prstGeom prst="rect">
            <a:avLst/>
          </a:prstGeom>
        </p:spPr>
      </p:pic>
      <p:pic>
        <p:nvPicPr>
          <p:cNvPr id="16" name="Picture 2" descr="https://openclipart.org/image/2400px/svg_to_png/161515/OK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727" y="5360838"/>
            <a:ext cx="747899" cy="8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5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Unclear</a:t>
            </a:r>
            <a:r>
              <a:rPr lang="nb-NO" b="1" dirty="0" smtClean="0"/>
              <a:t> </a:t>
            </a:r>
            <a:r>
              <a:rPr lang="nb-NO" b="1" dirty="0" err="1"/>
              <a:t>edges</a:t>
            </a:r>
            <a:r>
              <a:rPr lang="nb-NO" b="1" dirty="0"/>
              <a:t> </a:t>
            </a:r>
            <a:r>
              <a:rPr lang="nb-NO" b="1" dirty="0" smtClean="0"/>
              <a:t>: </a:t>
            </a:r>
            <a:r>
              <a:rPr lang="nb-NO" b="1" dirty="0" err="1" smtClean="0"/>
              <a:t>detection</a:t>
            </a:r>
            <a:r>
              <a:rPr lang="nb-NO" b="1" dirty="0" smtClean="0"/>
              <a:t> </a:t>
            </a:r>
            <a:r>
              <a:rPr lang="nb-NO" b="1" dirty="0" err="1" smtClean="0"/>
              <a:t>approach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err="1" smtClean="0"/>
              <a:t>Algorithm</a:t>
            </a:r>
            <a:r>
              <a:rPr lang="nb-NO" dirty="0" smtClean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Support </a:t>
            </a:r>
            <a:r>
              <a:rPr lang="nb-NO" dirty="0" err="1" smtClean="0"/>
              <a:t>Vector</a:t>
            </a:r>
            <a:r>
              <a:rPr lang="nb-NO" dirty="0" smtClean="0"/>
              <a:t> Machine</a:t>
            </a:r>
          </a:p>
          <a:p>
            <a:r>
              <a:rPr lang="nb-NO" dirty="0" err="1" smtClean="0"/>
              <a:t>Features</a:t>
            </a:r>
            <a:r>
              <a:rPr lang="nb-NO" dirty="0" smtClean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Preprosess</a:t>
            </a:r>
            <a:r>
              <a:rPr lang="nb-NO" dirty="0" smtClean="0"/>
              <a:t> </a:t>
            </a:r>
            <a:r>
              <a:rPr lang="nb-NO" dirty="0" err="1" smtClean="0"/>
              <a:t>picture</a:t>
            </a:r>
            <a:r>
              <a:rPr lang="nb-NO" dirty="0" smtClean="0"/>
              <a:t> to </a:t>
            </a:r>
            <a:r>
              <a:rPr lang="nb-NO" dirty="0" err="1" smtClean="0"/>
              <a:t>identify</a:t>
            </a:r>
            <a:r>
              <a:rPr lang="nb-NO" dirty="0" smtClean="0"/>
              <a:t> </a:t>
            </a:r>
            <a:r>
              <a:rPr lang="nb-NO" dirty="0" err="1" smtClean="0"/>
              <a:t>edges</a:t>
            </a:r>
            <a:endParaRPr lang="nb-NO" dirty="0" smtClean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b-NO" dirty="0" smtClean="0"/>
              <a:t>Filter </a:t>
            </a:r>
            <a:r>
              <a:rPr lang="nb-NO" dirty="0" err="1" smtClean="0"/>
              <a:t>Saturation</a:t>
            </a:r>
            <a:r>
              <a:rPr lang="nb-NO" dirty="0" smtClean="0"/>
              <a:t> 0-0.03, </a:t>
            </a:r>
            <a:r>
              <a:rPr lang="nb-NO" dirty="0" err="1" smtClean="0"/>
              <a:t>Luminance</a:t>
            </a:r>
            <a:r>
              <a:rPr lang="nb-NO" dirty="0" smtClean="0"/>
              <a:t> 0.97-1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Convert</a:t>
            </a:r>
            <a:r>
              <a:rPr lang="nb-NO" dirty="0" smtClean="0"/>
              <a:t> to </a:t>
            </a:r>
            <a:r>
              <a:rPr lang="nb-NO" dirty="0" err="1" smtClean="0"/>
              <a:t>grayscale</a:t>
            </a:r>
            <a:endParaRPr lang="nb-NO" dirty="0" smtClean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Canny</a:t>
            </a:r>
            <a:r>
              <a:rPr lang="nb-NO" dirty="0" smtClean="0"/>
              <a:t> </a:t>
            </a:r>
            <a:r>
              <a:rPr lang="nb-NO" dirty="0" err="1" smtClean="0"/>
              <a:t>edge</a:t>
            </a:r>
            <a:r>
              <a:rPr lang="nb-NO" dirty="0" smtClean="0"/>
              <a:t> </a:t>
            </a:r>
            <a:r>
              <a:rPr lang="nb-NO" dirty="0" err="1" smtClean="0"/>
              <a:t>detection</a:t>
            </a:r>
            <a:endParaRPr lang="nb-NO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Use</a:t>
            </a:r>
            <a:r>
              <a:rPr lang="nb-NO" dirty="0" smtClean="0"/>
              <a:t> </a:t>
            </a:r>
            <a:r>
              <a:rPr lang="nb-NO" dirty="0" err="1" smtClean="0"/>
              <a:t>top</a:t>
            </a:r>
            <a:r>
              <a:rPr lang="nb-NO" dirty="0" smtClean="0"/>
              <a:t> 10 </a:t>
            </a:r>
            <a:r>
              <a:rPr lang="nb-NO" dirty="0" err="1" smtClean="0"/>
              <a:t>longest</a:t>
            </a:r>
            <a:r>
              <a:rPr lang="nb-NO" dirty="0" smtClean="0"/>
              <a:t> </a:t>
            </a:r>
            <a:r>
              <a:rPr lang="nb-NO" dirty="0" err="1" smtClean="0"/>
              <a:t>edges</a:t>
            </a:r>
            <a:r>
              <a:rPr lang="nb-NO" dirty="0" smtClean="0"/>
              <a:t> as </a:t>
            </a:r>
            <a:r>
              <a:rPr lang="nb-NO" dirty="0" err="1" smtClean="0"/>
              <a:t>features</a:t>
            </a:r>
            <a:r>
              <a:rPr lang="nb-NO" dirty="0" smtClean="0"/>
              <a:t> for </a:t>
            </a:r>
            <a:r>
              <a:rPr lang="nb-NO" dirty="0" err="1" smtClean="0"/>
              <a:t>learning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5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Unclear </a:t>
            </a:r>
            <a:r>
              <a:rPr lang="en-US" b="1" dirty="0" smtClean="0"/>
              <a:t>edges : </a:t>
            </a:r>
            <a:r>
              <a:rPr lang="en-US" b="1" dirty="0" smtClean="0"/>
              <a:t>feature </a:t>
            </a:r>
            <a:r>
              <a:rPr lang="en-US" b="1" dirty="0" smtClean="0"/>
              <a:t>example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19" y="1222377"/>
            <a:ext cx="1724751" cy="3933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33" y="1206094"/>
            <a:ext cx="1585224" cy="39496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1248" y="5515291"/>
            <a:ext cx="354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2060"/>
                </a:solidFill>
              </a:rPr>
              <a:t>1056,897,230,104,65,12,8,0,0,0</a:t>
            </a:r>
            <a:endParaRPr lang="en-US" b="1" i="1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775" y="1259478"/>
            <a:ext cx="1703702" cy="37751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460" y="1206864"/>
            <a:ext cx="1679435" cy="385551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1211" y="5515291"/>
            <a:ext cx="272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2060"/>
                </a:solidFill>
              </a:rPr>
              <a:t>231056,0,0,0,0,0,0,0,0,0</a:t>
            </a:r>
            <a:endParaRPr lang="en-US" b="1" i="1" dirty="0">
              <a:solidFill>
                <a:srgbClr val="00206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848" y="5840247"/>
            <a:ext cx="621291" cy="497291"/>
          </a:xfrm>
          <a:prstGeom prst="rect">
            <a:avLst/>
          </a:prstGeom>
        </p:spPr>
      </p:pic>
      <p:pic>
        <p:nvPicPr>
          <p:cNvPr id="24" name="Picture 2" descr="https://openclipart.org/image/2400px/svg_to_png/161515/OK-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816" y="5930396"/>
            <a:ext cx="380537" cy="42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6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Unclear</a:t>
            </a:r>
            <a:r>
              <a:rPr lang="nb-NO" b="1" dirty="0" smtClean="0"/>
              <a:t> </a:t>
            </a:r>
            <a:r>
              <a:rPr lang="nb-NO" b="1" dirty="0" err="1" smtClean="0"/>
              <a:t>edges</a:t>
            </a:r>
            <a:r>
              <a:rPr lang="nb-NO" b="1" dirty="0" smtClean="0"/>
              <a:t>: </a:t>
            </a:r>
            <a:r>
              <a:rPr lang="nb-NO" b="1" dirty="0" smtClean="0"/>
              <a:t>Data </a:t>
            </a:r>
            <a:r>
              <a:rPr lang="nb-NO" b="1" dirty="0" smtClean="0"/>
              <a:t>&amp; </a:t>
            </a:r>
            <a:r>
              <a:rPr lang="nb-NO" b="1" dirty="0" err="1" smtClean="0"/>
              <a:t>Results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19263"/>
            <a:ext cx="8064896" cy="4525963"/>
          </a:xfrm>
        </p:spPr>
        <p:txBody>
          <a:bodyPr>
            <a:normAutofit/>
          </a:bodyPr>
          <a:lstStyle/>
          <a:p>
            <a:r>
              <a:rPr lang="nb-NO" b="1" dirty="0" smtClean="0"/>
              <a:t>Data </a:t>
            </a:r>
            <a:r>
              <a:rPr lang="nb-NO" b="1" dirty="0" err="1" smtClean="0"/>
              <a:t>split</a:t>
            </a:r>
            <a:r>
              <a:rPr lang="nb-NO" b="1" dirty="0" smtClean="0"/>
              <a:t>:</a:t>
            </a:r>
            <a:endParaRPr lang="nb-NO" b="1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60% - Training </a:t>
            </a:r>
            <a:r>
              <a:rPr lang="nb-NO" dirty="0" err="1" smtClean="0"/>
              <a:t>set</a:t>
            </a:r>
            <a:endParaRPr lang="nb-NO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20% - Cross </a:t>
            </a:r>
            <a:r>
              <a:rPr lang="nb-NO" dirty="0" err="1" smtClean="0"/>
              <a:t>Validation</a:t>
            </a:r>
            <a:r>
              <a:rPr lang="nb-NO" dirty="0" smtClean="0"/>
              <a:t> </a:t>
            </a:r>
            <a:r>
              <a:rPr lang="nb-NO" dirty="0" err="1" smtClean="0"/>
              <a:t>set</a:t>
            </a:r>
            <a:endParaRPr lang="nb-NO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20% - Test </a:t>
            </a:r>
            <a:r>
              <a:rPr lang="nb-NO" dirty="0" err="1" smtClean="0"/>
              <a:t>set</a:t>
            </a:r>
            <a:endParaRPr lang="nb-NO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b-NO" dirty="0" smtClean="0"/>
          </a:p>
          <a:p>
            <a:r>
              <a:rPr lang="nb-NO" b="1" dirty="0" err="1" smtClean="0"/>
              <a:t>Results</a:t>
            </a:r>
            <a:r>
              <a:rPr lang="nb-NO" b="1" dirty="0" smtClean="0"/>
              <a:t>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/>
              <a:t>94% </a:t>
            </a:r>
            <a:r>
              <a:rPr lang="nb-NO" dirty="0" err="1"/>
              <a:t>accuracy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Cross </a:t>
            </a:r>
            <a:r>
              <a:rPr lang="nb-NO" dirty="0" err="1"/>
              <a:t>Validation</a:t>
            </a:r>
            <a:r>
              <a:rPr lang="nb-NO" dirty="0"/>
              <a:t> </a:t>
            </a:r>
            <a:r>
              <a:rPr lang="nb-NO" dirty="0" err="1" smtClean="0"/>
              <a:t>set</a:t>
            </a:r>
            <a:endParaRPr lang="nb-NO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/>
              <a:t>89% </a:t>
            </a:r>
            <a:r>
              <a:rPr lang="nb-NO" dirty="0" err="1"/>
              <a:t>accuracy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Test </a:t>
            </a:r>
            <a:r>
              <a:rPr lang="nb-NO" dirty="0" err="1" smtClean="0"/>
              <a:t>set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Case 3</a:t>
            </a:r>
            <a:endParaRPr lang="nb-N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8"/>
            <a:ext cx="8064896" cy="1989609"/>
          </a:xfrm>
        </p:spPr>
        <p:txBody>
          <a:bodyPr>
            <a:noAutofit/>
          </a:bodyPr>
          <a:lstStyle/>
          <a:p>
            <a:r>
              <a:rPr lang="nb-NO" sz="4400" dirty="0" err="1" smtClean="0">
                <a:solidFill>
                  <a:schemeClr val="bg1"/>
                </a:solidFill>
              </a:rPr>
              <a:t>Detect</a:t>
            </a:r>
            <a:r>
              <a:rPr lang="nb-NO" sz="4400" dirty="0" smtClean="0">
                <a:solidFill>
                  <a:schemeClr val="bg1"/>
                </a:solidFill>
              </a:rPr>
              <a:t> </a:t>
            </a:r>
            <a:r>
              <a:rPr lang="nb-NO" sz="4400" dirty="0" err="1" smtClean="0">
                <a:solidFill>
                  <a:schemeClr val="bg1"/>
                </a:solidFill>
              </a:rPr>
              <a:t>Gloss</a:t>
            </a:r>
            <a:endParaRPr lang="nb-NO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30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Gloss</a:t>
            </a:r>
            <a:r>
              <a:rPr lang="nb-NO" b="1" dirty="0" smtClean="0"/>
              <a:t> : </a:t>
            </a:r>
            <a:r>
              <a:rPr lang="nb-NO" b="1" dirty="0" err="1" smtClean="0"/>
              <a:t>Example</a:t>
            </a:r>
            <a:endParaRPr lang="nb-NO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690" y="1354784"/>
            <a:ext cx="2186195" cy="2855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30" y="1341459"/>
            <a:ext cx="2661319" cy="264951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060669" y="1867252"/>
            <a:ext cx="1563313" cy="9949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676" y="1522421"/>
            <a:ext cx="968592" cy="208383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978590" y="1508542"/>
            <a:ext cx="499678" cy="170391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Oval 13"/>
          <p:cNvSpPr/>
          <p:nvPr/>
        </p:nvSpPr>
        <p:spPr>
          <a:xfrm>
            <a:off x="3407540" y="1522421"/>
            <a:ext cx="499678" cy="170391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455" y="4314833"/>
            <a:ext cx="1313272" cy="1051163"/>
          </a:xfrm>
          <a:prstGeom prst="rect">
            <a:avLst/>
          </a:prstGeom>
        </p:spPr>
      </p:pic>
      <p:pic>
        <p:nvPicPr>
          <p:cNvPr id="17" name="Picture 2" descr="https://openclipart.org/image/2400px/svg_to_png/161515/OK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69" y="4480172"/>
            <a:ext cx="804371" cy="9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3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Gloss</a:t>
            </a:r>
            <a:r>
              <a:rPr lang="nb-NO" b="1" dirty="0" smtClean="0"/>
              <a:t> : </a:t>
            </a:r>
            <a:r>
              <a:rPr lang="nb-NO" b="1" dirty="0" err="1" smtClean="0"/>
              <a:t>Approach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ML </a:t>
            </a:r>
            <a:r>
              <a:rPr lang="nb-NO" dirty="0" err="1"/>
              <a:t>algorithm</a:t>
            </a:r>
            <a:r>
              <a:rPr lang="nb-NO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/>
              <a:t>Support </a:t>
            </a:r>
            <a:r>
              <a:rPr lang="nb-NO" dirty="0" err="1"/>
              <a:t>Vector</a:t>
            </a:r>
            <a:r>
              <a:rPr lang="nb-NO" dirty="0"/>
              <a:t> Machine</a:t>
            </a:r>
          </a:p>
          <a:p>
            <a:r>
              <a:rPr lang="nb-NO" dirty="0" err="1"/>
              <a:t>Features</a:t>
            </a:r>
            <a:r>
              <a:rPr lang="nb-NO" dirty="0"/>
              <a:t>: </a:t>
            </a:r>
            <a:endParaRPr lang="nb-NO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err="1" smtClean="0"/>
              <a:t>Preprosessing</a:t>
            </a:r>
            <a:r>
              <a:rPr lang="en-GB" dirty="0" smtClean="0"/>
              <a:t> of picture to </a:t>
            </a:r>
            <a:r>
              <a:rPr lang="en-GB" b="1" dirty="0" smtClean="0"/>
              <a:t>highlight</a:t>
            </a:r>
            <a:r>
              <a:rPr lang="en-GB" dirty="0" smtClean="0"/>
              <a:t> glossy areas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dirty="0" smtClean="0"/>
              <a:t>Scale down</a:t>
            </a:r>
            <a:endParaRPr lang="en-GB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dirty="0" smtClean="0"/>
              <a:t>HSL Filter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dirty="0" smtClean="0"/>
              <a:t>Grayscale</a:t>
            </a:r>
            <a:endParaRPr lang="en-GB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dirty="0"/>
              <a:t>Gaussian </a:t>
            </a:r>
            <a:r>
              <a:rPr lang="en-GB" dirty="0" smtClean="0"/>
              <a:t>blur</a:t>
            </a:r>
            <a:endParaRPr lang="en-GB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dirty="0"/>
              <a:t>Otsu </a:t>
            </a:r>
            <a:r>
              <a:rPr lang="en-GB" dirty="0" err="1"/>
              <a:t>treshold</a:t>
            </a:r>
            <a:r>
              <a:rPr lang="en-GB" dirty="0"/>
              <a:t> with converting to black\white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dirty="0"/>
              <a:t>Edge detection </a:t>
            </a:r>
            <a:r>
              <a:rPr lang="en-GB" dirty="0" smtClean="0"/>
              <a:t>Canny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dirty="0" smtClean="0"/>
              <a:t>Use top 15 largest </a:t>
            </a:r>
            <a:r>
              <a:rPr lang="en-GB" b="1" dirty="0" smtClean="0"/>
              <a:t>areas</a:t>
            </a:r>
            <a:r>
              <a:rPr lang="en-GB" dirty="0" smtClean="0"/>
              <a:t> as features for training</a:t>
            </a:r>
            <a:endParaRPr lang="en-GB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Gloss : </a:t>
            </a:r>
            <a:r>
              <a:rPr lang="en-US" b="1" dirty="0" smtClean="0"/>
              <a:t>features examples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45" y="1694208"/>
            <a:ext cx="1921868" cy="2161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79" y="1669695"/>
            <a:ext cx="1949647" cy="2168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11" y="2480844"/>
            <a:ext cx="968592" cy="20838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637" y="2396057"/>
            <a:ext cx="1217369" cy="21585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33813" y="4256902"/>
            <a:ext cx="520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2060"/>
                </a:solidFill>
              </a:rPr>
              <a:t>1329,425,359,169,139,86,67,58,48,47,37,34,32,29,28</a:t>
            </a:r>
            <a:endParaRPr lang="en-US" sz="1600" b="1" i="1" dirty="0">
              <a:solidFill>
                <a:srgbClr val="00206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786" y="5183022"/>
            <a:ext cx="621291" cy="497291"/>
          </a:xfrm>
          <a:prstGeom prst="rect">
            <a:avLst/>
          </a:prstGeom>
        </p:spPr>
      </p:pic>
      <p:pic>
        <p:nvPicPr>
          <p:cNvPr id="21" name="Picture 2" descr="https://openclipart.org/image/2400px/svg_to_png/161515/OK-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679" y="4595456"/>
            <a:ext cx="380537" cy="42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0189" y="4799929"/>
            <a:ext cx="3041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600" b="1" dirty="0">
                <a:solidFill>
                  <a:srgbClr val="002060"/>
                </a:solidFill>
              </a:rPr>
              <a:t>5979,0,0,0,0,0,0,0,0,0,0,0,0,0,0</a:t>
            </a:r>
          </a:p>
        </p:txBody>
      </p:sp>
    </p:spTree>
    <p:extLst>
      <p:ext uri="{BB962C8B-B14F-4D97-AF65-F5344CB8AC3E}">
        <p14:creationId xmlns:p14="http://schemas.microsoft.com/office/powerpoint/2010/main" val="6454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Gloss</a:t>
            </a:r>
            <a:r>
              <a:rPr lang="nb-NO" b="1" dirty="0" smtClean="0"/>
              <a:t>: Training data &amp; </a:t>
            </a:r>
            <a:r>
              <a:rPr lang="nb-NO" b="1" dirty="0" err="1" smtClean="0"/>
              <a:t>Results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19263"/>
            <a:ext cx="8064896" cy="4525963"/>
          </a:xfrm>
        </p:spPr>
        <p:txBody>
          <a:bodyPr>
            <a:normAutofit/>
          </a:bodyPr>
          <a:lstStyle/>
          <a:p>
            <a:r>
              <a:rPr lang="nb-NO" b="1" dirty="0" smtClean="0"/>
              <a:t>Data </a:t>
            </a:r>
            <a:r>
              <a:rPr lang="nb-NO" b="1" dirty="0" err="1" smtClean="0"/>
              <a:t>split</a:t>
            </a:r>
            <a:r>
              <a:rPr lang="nb-NO" b="1" dirty="0" smtClean="0"/>
              <a:t>:</a:t>
            </a:r>
            <a:endParaRPr lang="nb-NO" b="1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60% - Training </a:t>
            </a:r>
            <a:r>
              <a:rPr lang="nb-NO" dirty="0" err="1" smtClean="0"/>
              <a:t>set</a:t>
            </a:r>
            <a:endParaRPr lang="nb-NO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20% - Cross </a:t>
            </a:r>
            <a:r>
              <a:rPr lang="nb-NO" dirty="0" err="1" smtClean="0"/>
              <a:t>Validation</a:t>
            </a:r>
            <a:r>
              <a:rPr lang="nb-NO" dirty="0" smtClean="0"/>
              <a:t> </a:t>
            </a:r>
            <a:r>
              <a:rPr lang="nb-NO" dirty="0" err="1" smtClean="0"/>
              <a:t>set</a:t>
            </a:r>
            <a:endParaRPr lang="nb-NO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20% - Test </a:t>
            </a:r>
            <a:r>
              <a:rPr lang="nb-NO" dirty="0" err="1" smtClean="0"/>
              <a:t>set</a:t>
            </a:r>
            <a:endParaRPr lang="nb-NO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b-NO" dirty="0" smtClean="0"/>
          </a:p>
          <a:p>
            <a:r>
              <a:rPr lang="nb-NO" b="1" dirty="0" err="1" smtClean="0"/>
              <a:t>Results</a:t>
            </a:r>
            <a:r>
              <a:rPr lang="nb-NO" b="1" dirty="0" smtClean="0"/>
              <a:t>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94% </a:t>
            </a:r>
            <a:r>
              <a:rPr lang="nb-NO" dirty="0" err="1"/>
              <a:t>accuracy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Cross </a:t>
            </a:r>
            <a:r>
              <a:rPr lang="nb-NO" dirty="0" err="1"/>
              <a:t>Validation</a:t>
            </a:r>
            <a:r>
              <a:rPr lang="nb-NO" dirty="0"/>
              <a:t> </a:t>
            </a:r>
            <a:r>
              <a:rPr lang="nb-NO" dirty="0" err="1" smtClean="0"/>
              <a:t>set</a:t>
            </a:r>
            <a:endParaRPr lang="nb-NO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97% </a:t>
            </a:r>
            <a:r>
              <a:rPr lang="nb-NO" dirty="0" err="1"/>
              <a:t>accuracy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Test </a:t>
            </a:r>
            <a:r>
              <a:rPr lang="nb-NO" dirty="0" err="1" smtClean="0"/>
              <a:t>set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2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Story </a:t>
            </a:r>
            <a:r>
              <a:rPr lang="nb-NO" b="1" dirty="0" err="1" smtClean="0"/>
              <a:t>behind</a:t>
            </a:r>
            <a:endParaRPr lang="nb-NO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nb-NO" sz="3200" dirty="0" smtClean="0">
                <a:solidFill>
                  <a:srgbClr val="002060"/>
                </a:solidFill>
              </a:rPr>
              <a:t>Repetitive </a:t>
            </a:r>
            <a:r>
              <a:rPr lang="nb-NO" sz="3200" dirty="0" err="1" smtClean="0">
                <a:solidFill>
                  <a:srgbClr val="002060"/>
                </a:solidFill>
              </a:rPr>
              <a:t>work</a:t>
            </a:r>
            <a:endParaRPr lang="nb-NO" sz="3200" dirty="0" smtClean="0">
              <a:solidFill>
                <a:srgbClr val="002060"/>
              </a:solidFill>
            </a:endParaRP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nb-NO" sz="3200" dirty="0" smtClean="0">
                <a:solidFill>
                  <a:srgbClr val="002060"/>
                </a:solidFill>
              </a:rPr>
              <a:t>High </a:t>
            </a:r>
            <a:r>
              <a:rPr lang="nb-NO" sz="3200" dirty="0" err="1" smtClean="0">
                <a:solidFill>
                  <a:srgbClr val="002060"/>
                </a:solidFill>
              </a:rPr>
              <a:t>cost</a:t>
            </a:r>
            <a:endParaRPr lang="nb-NO" sz="3200" dirty="0" smtClean="0">
              <a:solidFill>
                <a:srgbClr val="002060"/>
              </a:solidFill>
            </a:endParaRPr>
          </a:p>
          <a:p>
            <a:pPr marL="514350" indent="-514350" fontAlgn="ctr">
              <a:buFont typeface="+mj-lt"/>
              <a:buAutoNum type="arabicPeriod"/>
            </a:pPr>
            <a:endParaRPr lang="nb-NO" sz="3200" dirty="0" smtClean="0">
              <a:solidFill>
                <a:srgbClr val="002060"/>
              </a:solidFill>
            </a:endParaRPr>
          </a:p>
          <a:p>
            <a:pPr fontAlgn="ctr"/>
            <a:r>
              <a:rPr lang="nb-NO" sz="3200" dirty="0">
                <a:solidFill>
                  <a:srgbClr val="002060"/>
                </a:solidFill>
              </a:rPr>
              <a:t> </a:t>
            </a:r>
            <a:r>
              <a:rPr lang="nb-NO" sz="3200" dirty="0" smtClean="0">
                <a:solidFill>
                  <a:srgbClr val="002060"/>
                </a:solidFill>
              </a:rPr>
              <a:t>                  </a:t>
            </a:r>
            <a:r>
              <a:rPr lang="nb-NO" sz="4800" dirty="0" smtClean="0">
                <a:solidFill>
                  <a:srgbClr val="FF0000"/>
                </a:solidFill>
              </a:rPr>
              <a:t>+</a:t>
            </a:r>
            <a:endParaRPr lang="nb-NO" sz="3200" dirty="0">
              <a:solidFill>
                <a:srgbClr val="FF0000"/>
              </a:solidFill>
            </a:endParaRPr>
          </a:p>
          <a:p>
            <a:pPr marL="514350" indent="-514350" fontAlgn="ctr">
              <a:buFont typeface="+mj-lt"/>
              <a:buAutoNum type="arabicPeriod"/>
            </a:pPr>
            <a:endParaRPr lang="nb-NO" sz="3200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13" y="2080195"/>
            <a:ext cx="4806804" cy="3527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371850"/>
            <a:ext cx="1383983" cy="10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Machine generated alternative text:&#10;1500' &#10;'9 Brokkolitopper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8" y="1015100"/>
            <a:ext cx="1315355" cy="151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552" y="274638"/>
            <a:ext cx="8064896" cy="715881"/>
          </a:xfrm>
        </p:spPr>
        <p:txBody>
          <a:bodyPr/>
          <a:lstStyle/>
          <a:p>
            <a:r>
              <a:rPr lang="nb-NO" sz="3200" b="1" dirty="0" err="1" smtClean="0"/>
              <a:t>Automated</a:t>
            </a:r>
            <a:r>
              <a:rPr lang="nb-NO" sz="3200" b="1" dirty="0" smtClean="0"/>
              <a:t> </a:t>
            </a:r>
            <a:r>
              <a:rPr lang="nb-NO" sz="3200" b="1" dirty="0" err="1" smtClean="0"/>
              <a:t>Quality</a:t>
            </a:r>
            <a:r>
              <a:rPr lang="nb-NO" sz="3200" b="1" dirty="0" smtClean="0"/>
              <a:t> Control</a:t>
            </a:r>
            <a:endParaRPr lang="nb-NO" sz="3200" b="1" dirty="0"/>
          </a:p>
        </p:txBody>
      </p:sp>
      <p:pic>
        <p:nvPicPr>
          <p:cNvPr id="9" name="Picture 8" descr="Description Yes Check Circle.sv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92" y="2329572"/>
            <a:ext cx="388640" cy="388640"/>
          </a:xfrm>
          <a:prstGeom prst="rect">
            <a:avLst/>
          </a:prstGeom>
        </p:spPr>
      </p:pic>
      <p:pic>
        <p:nvPicPr>
          <p:cNvPr id="11" name="Picture 10" descr="Description Yes Check Circle.sv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158" y="3476951"/>
            <a:ext cx="388640" cy="388640"/>
          </a:xfrm>
          <a:prstGeom prst="rect">
            <a:avLst/>
          </a:prstGeom>
        </p:spPr>
      </p:pic>
      <p:pic>
        <p:nvPicPr>
          <p:cNvPr id="15" name="Picture 14" descr="Description Yes Check Circle.sv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158" y="5633641"/>
            <a:ext cx="388640" cy="388640"/>
          </a:xfrm>
          <a:prstGeom prst="rect">
            <a:avLst/>
          </a:prstGeom>
        </p:spPr>
      </p:pic>
      <p:sp>
        <p:nvSpPr>
          <p:cNvPr id="17" name="Bent Arrow 16"/>
          <p:cNvSpPr/>
          <p:nvPr/>
        </p:nvSpPr>
        <p:spPr>
          <a:xfrm rot="5400000">
            <a:off x="2087361" y="1088774"/>
            <a:ext cx="533685" cy="1518437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flipV="1">
            <a:off x="2945278" y="6260800"/>
            <a:ext cx="1800200" cy="470271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pic>
        <p:nvPicPr>
          <p:cNvPr id="22" name="Picture 21" descr="Description Yes Check Circle.sv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77" y="4555296"/>
            <a:ext cx="388640" cy="388640"/>
          </a:xfrm>
          <a:prstGeom prst="rect">
            <a:avLst/>
          </a:prstGeom>
        </p:spPr>
      </p:pic>
      <p:pic>
        <p:nvPicPr>
          <p:cNvPr id="23" name="Picture 22" descr="Point of Sale Inspectio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087" y="5332475"/>
            <a:ext cx="1484784" cy="1379612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5756714" y="4425580"/>
            <a:ext cx="288032" cy="64807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6" name="Picture 5" descr="Hand filling out checklist on clipboard | Ship Management ..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115" y="2636912"/>
            <a:ext cx="2195736" cy="1463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407707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Manual </a:t>
            </a:r>
            <a:r>
              <a:rPr lang="nb-NO" dirty="0" err="1" smtClean="0"/>
              <a:t>afterkontroll</a:t>
            </a:r>
            <a:endParaRPr lang="nb-NO" dirty="0"/>
          </a:p>
        </p:txBody>
      </p:sp>
      <p:pic>
        <p:nvPicPr>
          <p:cNvPr id="25" name="Picture 24" descr="Description Yes Check Circle.sv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115" y="1440468"/>
            <a:ext cx="625583" cy="625583"/>
          </a:xfrm>
          <a:prstGeom prst="rect">
            <a:avLst/>
          </a:prstGeom>
        </p:spPr>
      </p:pic>
      <p:pic>
        <p:nvPicPr>
          <p:cNvPr id="26" name="Picture 25" descr="cross-octagon by ZaWertu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29" y="1404342"/>
            <a:ext cx="678841" cy="67884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37703" y="169182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el.</a:t>
            </a:r>
            <a:endParaRPr lang="nb-NO" dirty="0"/>
          </a:p>
        </p:txBody>
      </p:sp>
      <p:sp>
        <p:nvSpPr>
          <p:cNvPr id="28" name="Up Arrow 27"/>
          <p:cNvSpPr/>
          <p:nvPr/>
        </p:nvSpPr>
        <p:spPr>
          <a:xfrm>
            <a:off x="5782729" y="2070140"/>
            <a:ext cx="288032" cy="64807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038892"/>
              </p:ext>
            </p:extLst>
          </p:nvPr>
        </p:nvGraphicFramePr>
        <p:xfrm>
          <a:off x="1719962" y="2162175"/>
          <a:ext cx="2479303" cy="4035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6835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8064896" cy="787400"/>
          </a:xfrm>
        </p:spPr>
        <p:txBody>
          <a:bodyPr/>
          <a:lstStyle/>
          <a:p>
            <a:r>
              <a:rPr lang="nb-NO" b="1" dirty="0" smtClean="0"/>
              <a:t>Show time!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sz="2800" dirty="0" smtClean="0">
                <a:solidFill>
                  <a:srgbClr val="0070C0"/>
                </a:solidFill>
              </a:rPr>
              <a:t/>
            </a:r>
            <a:br>
              <a:rPr lang="nb-NO" sz="2800" dirty="0" smtClean="0">
                <a:solidFill>
                  <a:srgbClr val="0070C0"/>
                </a:solidFill>
              </a:rPr>
            </a:br>
            <a:endParaRPr lang="nb-NO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14" y="1062038"/>
            <a:ext cx="5984009" cy="4171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8614" y="5586690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rgbClr val="3C0095"/>
                </a:solidFill>
                <a:hlinkClick r:id="rId3"/>
              </a:rPr>
              <a:t>http://ts-ml-imagecheck.azurewebsites.net/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94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74638"/>
            <a:ext cx="8064896" cy="673100"/>
          </a:xfrm>
        </p:spPr>
        <p:txBody>
          <a:bodyPr/>
          <a:lstStyle/>
          <a:p>
            <a:r>
              <a:rPr lang="nb-NO" b="1" dirty="0" smtClean="0"/>
              <a:t>Live demo </a:t>
            </a:r>
            <a:r>
              <a:rPr lang="nb-NO" b="1" dirty="0" err="1" smtClean="0"/>
              <a:t>coding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23963"/>
            <a:ext cx="8064896" cy="49022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smtClean="0"/>
              <a:t>Show </a:t>
            </a:r>
            <a:r>
              <a:rPr lang="nb-NO" dirty="0" err="1" smtClean="0">
                <a:hlinkClick r:id="rId2"/>
              </a:rPr>
              <a:t>AzureML</a:t>
            </a:r>
            <a:r>
              <a:rPr lang="nb-NO" dirty="0" smtClean="0"/>
              <a:t> portal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experiment</a:t>
            </a:r>
            <a:endParaRPr lang="nb-NO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1800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A1: Edge </a:t>
            </a:r>
            <a:r>
              <a:rPr lang="nb-NO" sz="1800" i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detection</a:t>
            </a:r>
            <a:endParaRPr lang="nb-NO" i="1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Explain</a:t>
            </a:r>
            <a:r>
              <a:rPr lang="nb-NO" dirty="0" smtClean="0"/>
              <a:t> </a:t>
            </a:r>
            <a:r>
              <a:rPr lang="nb-NO" dirty="0" err="1" smtClean="0"/>
              <a:t>experiment</a:t>
            </a:r>
            <a:endParaRPr lang="nb-NO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Deploy</a:t>
            </a:r>
            <a:r>
              <a:rPr lang="nb-NO" dirty="0" smtClean="0"/>
              <a:t> </a:t>
            </a:r>
            <a:r>
              <a:rPr lang="nb-NO" dirty="0" err="1" smtClean="0"/>
              <a:t>experiment</a:t>
            </a:r>
            <a:r>
              <a:rPr lang="nb-NO" dirty="0" smtClean="0"/>
              <a:t> as a web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smtClean="0"/>
              <a:t>Connect </a:t>
            </a:r>
            <a:r>
              <a:rPr lang="nb-NO" dirty="0" err="1" smtClean="0"/>
              <a:t>client</a:t>
            </a:r>
            <a:r>
              <a:rPr lang="nb-NO" dirty="0" smtClean="0"/>
              <a:t> in Visual Studio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18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C:\TS\Meetup\ML.HoyGlansDetection.Web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smtClean="0"/>
              <a:t>Run </a:t>
            </a:r>
            <a:r>
              <a:rPr lang="nb-NO" dirty="0" err="1" smtClean="0"/>
              <a:t>example</a:t>
            </a:r>
            <a:endParaRPr lang="nb-NO" dirty="0"/>
          </a:p>
        </p:txBody>
      </p:sp>
      <p:grpSp>
        <p:nvGrpSpPr>
          <p:cNvPr id="8" name="Group 7"/>
          <p:cNvGrpSpPr/>
          <p:nvPr/>
        </p:nvGrpSpPr>
        <p:grpSpPr>
          <a:xfrm>
            <a:off x="1584523" y="3897903"/>
            <a:ext cx="7102278" cy="2697568"/>
            <a:chOff x="1584523" y="3897903"/>
            <a:chExt cx="7102278" cy="26975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6463" y="3897903"/>
              <a:ext cx="2700338" cy="2697568"/>
            </a:xfrm>
            <a:prstGeom prst="rect">
              <a:avLst/>
            </a:prstGeom>
            <a:ln w="22225" cmpd="sng">
              <a:solidFill>
                <a:schemeClr val="accent2">
                  <a:alpha val="62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584523" y="4940301"/>
              <a:ext cx="4319587" cy="461665"/>
            </a:xfrm>
            <a:prstGeom prst="rect">
              <a:avLst/>
            </a:prstGeom>
            <a:noFill/>
            <a:ln w="22225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sz="2400" b="1" i="1" dirty="0" err="1">
                  <a:solidFill>
                    <a:srgbClr val="F900C5"/>
                  </a:solidFill>
                </a:rPr>
                <a:t>Mandatory</a:t>
              </a:r>
              <a:r>
                <a:rPr lang="nb-NO" sz="2400" b="1" i="1" dirty="0">
                  <a:solidFill>
                    <a:srgbClr val="F900C5"/>
                  </a:solidFill>
                </a:rPr>
                <a:t> </a:t>
              </a:r>
              <a:r>
                <a:rPr lang="nb-NO" sz="2400" b="1" i="1" dirty="0" err="1">
                  <a:solidFill>
                    <a:srgbClr val="F900C5"/>
                  </a:solidFill>
                </a:rPr>
                <a:t>cute</a:t>
              </a:r>
              <a:r>
                <a:rPr lang="nb-NO" sz="2400" b="1" i="1" dirty="0">
                  <a:solidFill>
                    <a:srgbClr val="F900C5"/>
                  </a:solidFill>
                </a:rPr>
                <a:t> </a:t>
              </a:r>
              <a:r>
                <a:rPr lang="nb-NO" sz="2400" b="1" i="1" dirty="0" err="1">
                  <a:solidFill>
                    <a:srgbClr val="F900C5"/>
                  </a:solidFill>
                </a:rPr>
                <a:t>kitten</a:t>
              </a:r>
              <a:r>
                <a:rPr lang="nb-NO" sz="2400" b="1" i="1" dirty="0">
                  <a:solidFill>
                    <a:srgbClr val="F900C5"/>
                  </a:solidFill>
                </a:rPr>
                <a:t> </a:t>
              </a:r>
              <a:r>
                <a:rPr lang="nb-NO" sz="2400" b="1" i="1" dirty="0" err="1" smtClean="0">
                  <a:solidFill>
                    <a:srgbClr val="F900C5"/>
                  </a:solidFill>
                </a:rPr>
                <a:t>pic</a:t>
              </a:r>
              <a:r>
                <a:rPr lang="nb-NO" sz="2400" b="1" i="1" dirty="0" smtClean="0">
                  <a:solidFill>
                    <a:srgbClr val="F900C5"/>
                  </a:solidFill>
                </a:rPr>
                <a:t> </a:t>
              </a:r>
              <a:r>
                <a:rPr lang="nb-NO" sz="2400" b="1" i="1" dirty="0" smtClean="0">
                  <a:solidFill>
                    <a:srgbClr val="F900C5"/>
                  </a:solidFill>
                  <a:sym typeface="Wingdings" panose="05000000000000000000" pitchFamily="2" charset="2"/>
                </a:rPr>
                <a:t></a:t>
              </a:r>
              <a:endParaRPr lang="nb-NO" sz="2400" b="1" i="1" dirty="0">
                <a:solidFill>
                  <a:srgbClr val="F900C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16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551" y="274638"/>
            <a:ext cx="8399661" cy="1143000"/>
          </a:xfrm>
        </p:spPr>
        <p:txBody>
          <a:bodyPr/>
          <a:lstStyle/>
          <a:p>
            <a:r>
              <a:rPr lang="nb-NO" sz="4000" b="1" dirty="0" err="1" smtClean="0"/>
              <a:t>Automated</a:t>
            </a:r>
            <a:r>
              <a:rPr lang="nb-NO" sz="4000" b="1" dirty="0" smtClean="0"/>
              <a:t> Image </a:t>
            </a:r>
            <a:r>
              <a:rPr lang="nb-NO" sz="4000" b="1" dirty="0" err="1" smtClean="0"/>
              <a:t>Quality</a:t>
            </a:r>
            <a:r>
              <a:rPr lang="nb-NO" sz="4000" b="1" dirty="0" smtClean="0"/>
              <a:t> Control</a:t>
            </a:r>
            <a:endParaRPr lang="nb-NO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9551" y="1417638"/>
            <a:ext cx="8064896" cy="4525963"/>
          </a:xfrm>
        </p:spPr>
        <p:txBody>
          <a:bodyPr>
            <a:normAutofit/>
          </a:bodyPr>
          <a:lstStyle/>
          <a:p>
            <a:pPr fontAlgn="ctr"/>
            <a:endParaRPr lang="nb-NO" sz="4800" u="sng" dirty="0" smtClean="0">
              <a:solidFill>
                <a:srgbClr val="002060"/>
              </a:solidFill>
            </a:endParaRPr>
          </a:p>
          <a:p>
            <a:pPr marL="685800" indent="-685800" fontAlgn="ctr">
              <a:buFont typeface="Arial" panose="020B0604020202020204" pitchFamily="34" charset="0"/>
              <a:buChar char="•"/>
            </a:pPr>
            <a:r>
              <a:rPr lang="nb-NO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Detect</a:t>
            </a:r>
            <a:r>
              <a:rPr lang="nb-NO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nb-NO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blur</a:t>
            </a:r>
            <a:endParaRPr lang="nb-NO" sz="4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indent="-685800" fontAlgn="ctr">
              <a:buFont typeface="Arial" panose="020B0604020202020204" pitchFamily="34" charset="0"/>
              <a:buChar char="•"/>
            </a:pPr>
            <a:r>
              <a:rPr lang="nb-NO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Detect</a:t>
            </a:r>
            <a:r>
              <a:rPr lang="nb-NO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nb-NO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unclear</a:t>
            </a:r>
            <a:r>
              <a:rPr lang="nb-NO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nb-NO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edges</a:t>
            </a:r>
            <a:endParaRPr lang="nb-NO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indent="-685800" fontAlgn="ctr">
              <a:buFont typeface="Arial" panose="020B0604020202020204" pitchFamily="34" charset="0"/>
              <a:buChar char="•"/>
            </a:pPr>
            <a:r>
              <a:rPr lang="nb-NO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Detect</a:t>
            </a:r>
            <a:r>
              <a:rPr lang="nb-NO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nb-NO" sz="4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gloss</a:t>
            </a:r>
            <a:endParaRPr lang="nb-NO" sz="4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rot="20078123">
            <a:off x="49852" y="2957344"/>
            <a:ext cx="866228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0"/>
                <a:solidFill>
                  <a:srgbClr val="F900C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Classification</a:t>
            </a:r>
            <a:endParaRPr lang="en-US" sz="5400" b="1" cap="none" spc="0" dirty="0">
              <a:ln w="0"/>
              <a:solidFill>
                <a:srgbClr val="F900C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67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Schedule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4 </a:t>
            </a:r>
            <a:r>
              <a:rPr lang="nb-NO" dirty="0" err="1" smtClean="0"/>
              <a:t>weeks</a:t>
            </a:r>
            <a:r>
              <a:rPr lang="nb-NO" dirty="0" smtClean="0"/>
              <a:t> for </a:t>
            </a:r>
            <a:r>
              <a:rPr lang="nb-NO" dirty="0" err="1" smtClean="0"/>
              <a:t>proof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concept</a:t>
            </a:r>
            <a:endParaRPr lang="nb-NO" dirty="0" smtClean="0"/>
          </a:p>
          <a:p>
            <a:endParaRPr lang="nb-NO" dirty="0"/>
          </a:p>
          <a:p>
            <a:r>
              <a:rPr lang="nb-NO" dirty="0" err="1" smtClean="0"/>
              <a:t>Foreach</a:t>
            </a:r>
            <a:r>
              <a:rPr lang="nb-NO" dirty="0" smtClean="0"/>
              <a:t> {</a:t>
            </a:r>
            <a:r>
              <a:rPr lang="nb-NO" dirty="0" err="1" smtClean="0"/>
              <a:t>Task</a:t>
            </a:r>
            <a:r>
              <a:rPr lang="nb-NO" dirty="0" smtClean="0"/>
              <a:t>}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Gather</a:t>
            </a:r>
            <a:r>
              <a:rPr lang="nb-NO" dirty="0" smtClean="0"/>
              <a:t>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Research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Implement</a:t>
            </a:r>
            <a:r>
              <a:rPr lang="nb-NO" dirty="0" smtClean="0"/>
              <a:t> -&gt; </a:t>
            </a:r>
            <a:r>
              <a:rPr lang="nb-NO" dirty="0" err="1" smtClean="0"/>
              <a:t>Validate</a:t>
            </a:r>
            <a:endParaRPr lang="nb-NO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b-NO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0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Process</a:t>
            </a:r>
            <a:endParaRPr lang="nb-N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333272" y="1163632"/>
            <a:ext cx="2664622" cy="111125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smtClean="0"/>
              <a:t>Research</a:t>
            </a:r>
            <a:endParaRPr lang="nb-NO" sz="2400"/>
          </a:p>
        </p:txBody>
      </p:sp>
      <p:sp>
        <p:nvSpPr>
          <p:cNvPr id="7" name="Rounded Rectangle 6"/>
          <p:cNvSpPr/>
          <p:nvPr/>
        </p:nvSpPr>
        <p:spPr>
          <a:xfrm>
            <a:off x="377627" y="1341437"/>
            <a:ext cx="2051248" cy="1254125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err="1" smtClean="0"/>
              <a:t>Collect</a:t>
            </a:r>
            <a:r>
              <a:rPr lang="nb-NO" sz="2400" dirty="0" smtClean="0"/>
              <a:t> training materials</a:t>
            </a:r>
            <a:endParaRPr lang="nb-NO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5023009" y="3228976"/>
            <a:ext cx="3254215" cy="12334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ML </a:t>
            </a:r>
            <a:r>
              <a:rPr lang="nb-NO" sz="2400" dirty="0" err="1" smtClean="0"/>
              <a:t>algorithm</a:t>
            </a:r>
            <a:r>
              <a:rPr lang="nb-NO" sz="2400" dirty="0" smtClean="0"/>
              <a:t> </a:t>
            </a:r>
          </a:p>
          <a:p>
            <a:pPr algn="ctr"/>
            <a:r>
              <a:rPr lang="nb-NO" sz="2400" dirty="0" err="1" smtClean="0"/>
              <a:t>selection</a:t>
            </a:r>
            <a:r>
              <a:rPr lang="nb-NO" sz="2400" dirty="0" smtClean="0"/>
              <a:t> &amp; tuning</a:t>
            </a:r>
            <a:endParaRPr lang="nb-NO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148513" y="5276845"/>
            <a:ext cx="2035638" cy="711203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 smtClean="0"/>
              <a:t>AzureML</a:t>
            </a:r>
            <a:r>
              <a:rPr lang="nb-NO" sz="1600" dirty="0" smtClean="0"/>
              <a:t> WS</a:t>
            </a:r>
            <a:endParaRPr lang="nb-NO" sz="1600" dirty="0"/>
          </a:p>
        </p:txBody>
      </p:sp>
      <p:cxnSp>
        <p:nvCxnSpPr>
          <p:cNvPr id="14" name="Curved Connector 13"/>
          <p:cNvCxnSpPr>
            <a:stCxn id="5" idx="2"/>
            <a:endCxn id="22" idx="0"/>
          </p:cNvCxnSpPr>
          <p:nvPr/>
        </p:nvCxnSpPr>
        <p:spPr>
          <a:xfrm rot="5400000">
            <a:off x="3035499" y="1598890"/>
            <a:ext cx="954089" cy="23060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7" idx="2"/>
            <a:endCxn id="22" idx="0"/>
          </p:cNvCxnSpPr>
          <p:nvPr/>
        </p:nvCxnSpPr>
        <p:spPr>
          <a:xfrm rot="16200000" flipH="1">
            <a:off x="1564671" y="2434142"/>
            <a:ext cx="633413" cy="956252"/>
          </a:xfrm>
          <a:prstGeom prst="curvedConnector3">
            <a:avLst>
              <a:gd name="adj1" fmla="val 50000"/>
            </a:avLst>
          </a:prstGeom>
          <a:ln>
            <a:solidFill>
              <a:srgbClr val="3C009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8" idx="2"/>
            <a:endCxn id="10" idx="0"/>
          </p:cNvCxnSpPr>
          <p:nvPr/>
        </p:nvCxnSpPr>
        <p:spPr>
          <a:xfrm rot="5400000">
            <a:off x="6001034" y="4627762"/>
            <a:ext cx="814382" cy="48378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700846" y="5276846"/>
            <a:ext cx="2380617" cy="711203"/>
          </a:xfrm>
          <a:prstGeom prst="roundRect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 smtClean="0"/>
              <a:t>Features</a:t>
            </a:r>
            <a:r>
              <a:rPr lang="nb-NO" sz="1600" dirty="0" smtClean="0"/>
              <a:t> </a:t>
            </a:r>
            <a:r>
              <a:rPr lang="nb-NO" sz="1600" dirty="0" err="1" smtClean="0"/>
              <a:t>WebService</a:t>
            </a:r>
            <a:endParaRPr lang="nb-NO" sz="1600" dirty="0"/>
          </a:p>
        </p:txBody>
      </p:sp>
      <p:cxnSp>
        <p:nvCxnSpPr>
          <p:cNvPr id="17" name="Curved Connector 16"/>
          <p:cNvCxnSpPr>
            <a:stCxn id="22" idx="2"/>
            <a:endCxn id="13" idx="0"/>
          </p:cNvCxnSpPr>
          <p:nvPr/>
        </p:nvCxnSpPr>
        <p:spPr>
          <a:xfrm rot="16200000" flipH="1">
            <a:off x="2196706" y="4582397"/>
            <a:ext cx="857246" cy="531652"/>
          </a:xfrm>
          <a:prstGeom prst="curvedConnector3">
            <a:avLst>
              <a:gd name="adj1" fmla="val 50000"/>
            </a:avLst>
          </a:prstGeom>
          <a:ln>
            <a:solidFill>
              <a:srgbClr val="3C009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47713" y="3228975"/>
            <a:ext cx="3223579" cy="11906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err="1" smtClean="0"/>
              <a:t>Feature</a:t>
            </a:r>
            <a:r>
              <a:rPr lang="nb-NO" sz="2400" dirty="0" smtClean="0"/>
              <a:t> </a:t>
            </a:r>
            <a:r>
              <a:rPr lang="nb-NO" sz="2400" dirty="0" err="1" smtClean="0"/>
              <a:t>engineering</a:t>
            </a:r>
            <a:endParaRPr lang="nb-NO" sz="2400" dirty="0"/>
          </a:p>
        </p:txBody>
      </p:sp>
      <p:sp>
        <p:nvSpPr>
          <p:cNvPr id="19" name="Left-Right Arrow 18"/>
          <p:cNvSpPr/>
          <p:nvPr/>
        </p:nvSpPr>
        <p:spPr>
          <a:xfrm>
            <a:off x="4081463" y="3624263"/>
            <a:ext cx="876300" cy="46672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0" name="Curved Connector 29"/>
          <p:cNvCxnSpPr>
            <a:stCxn id="5" idx="2"/>
            <a:endCxn id="8" idx="0"/>
          </p:cNvCxnSpPr>
          <p:nvPr/>
        </p:nvCxnSpPr>
        <p:spPr>
          <a:xfrm rot="16200000" flipH="1">
            <a:off x="5180805" y="1759664"/>
            <a:ext cx="954090" cy="198453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15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Toolbox</a:t>
            </a:r>
            <a:endParaRPr lang="nb-NO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sz="2400" dirty="0"/>
              <a:t>Research and </a:t>
            </a:r>
            <a:r>
              <a:rPr lang="nb-NO" sz="2400" dirty="0" err="1"/>
              <a:t>algorithm</a:t>
            </a:r>
            <a:r>
              <a:rPr lang="nb-NO" sz="2400" dirty="0"/>
              <a:t> </a:t>
            </a:r>
            <a:r>
              <a:rPr lang="nb-NO" sz="2400" dirty="0" err="1"/>
              <a:t>validation</a:t>
            </a:r>
            <a:r>
              <a:rPr lang="nb-NO" sz="24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400" dirty="0">
                <a:solidFill>
                  <a:srgbClr val="002060"/>
                </a:solidFill>
              </a:rPr>
              <a:t>R </a:t>
            </a:r>
            <a:r>
              <a:rPr lang="nb-NO" sz="2400" dirty="0" smtClean="0">
                <a:solidFill>
                  <a:srgbClr val="002060"/>
                </a:solidFill>
              </a:rPr>
              <a:t>Studio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400" dirty="0" smtClean="0">
                <a:solidFill>
                  <a:srgbClr val="002060"/>
                </a:solidFill>
              </a:rPr>
              <a:t>Google </a:t>
            </a:r>
            <a:r>
              <a:rPr lang="nb-NO" sz="24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nb-NO" sz="2400" dirty="0">
              <a:solidFill>
                <a:srgbClr val="002060"/>
              </a:solidFill>
            </a:endParaRPr>
          </a:p>
          <a:p>
            <a:endParaRPr lang="nb-NO" sz="2400" dirty="0" smtClean="0"/>
          </a:p>
          <a:p>
            <a:r>
              <a:rPr lang="nb-NO" sz="2400" dirty="0" err="1" smtClean="0"/>
              <a:t>Feature</a:t>
            </a:r>
            <a:r>
              <a:rPr lang="nb-NO" sz="2400" dirty="0" smtClean="0"/>
              <a:t> </a:t>
            </a:r>
            <a:r>
              <a:rPr lang="nb-NO" sz="2400" dirty="0" err="1" smtClean="0"/>
              <a:t>ingeneering</a:t>
            </a:r>
            <a:r>
              <a:rPr lang="nb-NO" sz="2400" dirty="0" smtClean="0"/>
              <a:t> (</a:t>
            </a:r>
            <a:r>
              <a:rPr lang="nb-NO" sz="2400" dirty="0" err="1" smtClean="0"/>
              <a:t>code</a:t>
            </a:r>
            <a:r>
              <a:rPr lang="nb-NO" sz="2400" dirty="0" smtClean="0"/>
              <a:t>, </a:t>
            </a:r>
            <a:r>
              <a:rPr lang="nb-NO" sz="2400" dirty="0" err="1" smtClean="0"/>
              <a:t>build</a:t>
            </a:r>
            <a:r>
              <a:rPr lang="nb-NO" sz="2400" dirty="0" smtClean="0"/>
              <a:t>, </a:t>
            </a:r>
            <a:r>
              <a:rPr lang="nb-NO" sz="2400" dirty="0" err="1" smtClean="0"/>
              <a:t>deploy</a:t>
            </a:r>
            <a:r>
              <a:rPr lang="nb-NO" sz="2400" dirty="0" smtClean="0"/>
              <a:t>):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400" dirty="0" smtClean="0">
                <a:solidFill>
                  <a:srgbClr val="002060"/>
                </a:solidFill>
              </a:rPr>
              <a:t>Visual Studio 2015 (C#, MVC </a:t>
            </a:r>
            <a:r>
              <a:rPr lang="nb-NO" sz="2400" dirty="0" err="1" smtClean="0">
                <a:solidFill>
                  <a:srgbClr val="002060"/>
                </a:solidFill>
              </a:rPr>
              <a:t>WebApi</a:t>
            </a:r>
            <a:r>
              <a:rPr lang="nb-NO" sz="2400" dirty="0" smtClean="0">
                <a:solidFill>
                  <a:srgbClr val="002060"/>
                </a:solidFill>
              </a:rPr>
              <a:t>, </a:t>
            </a:r>
            <a:r>
              <a:rPr lang="nb-NO" sz="2400" dirty="0" err="1" smtClean="0">
                <a:solidFill>
                  <a:srgbClr val="002060"/>
                </a:solidFill>
              </a:rPr>
              <a:t>Javascript</a:t>
            </a:r>
            <a:r>
              <a:rPr lang="nb-NO" sz="2400" dirty="0" smtClean="0">
                <a:solidFill>
                  <a:srgbClr val="002060"/>
                </a:solidFill>
              </a:rPr>
              <a:t>)</a:t>
            </a:r>
            <a:endParaRPr lang="nb-NO" sz="2400" dirty="0" smtClean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400" dirty="0">
                <a:solidFill>
                  <a:srgbClr val="002060"/>
                </a:solidFill>
              </a:rPr>
              <a:t>Visual Studio Online (</a:t>
            </a:r>
            <a:r>
              <a:rPr lang="nb-NO" sz="2400" dirty="0" err="1">
                <a:solidFill>
                  <a:srgbClr val="002060"/>
                </a:solidFill>
              </a:rPr>
              <a:t>Git</a:t>
            </a:r>
            <a:r>
              <a:rPr lang="nb-NO" sz="2400" dirty="0" smtClean="0">
                <a:solidFill>
                  <a:srgbClr val="002060"/>
                </a:solidFill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400" dirty="0" err="1" smtClean="0">
                <a:solidFill>
                  <a:srgbClr val="002060"/>
                </a:solidFill>
              </a:rPr>
              <a:t>Azure</a:t>
            </a:r>
            <a:endParaRPr lang="nb-NO" sz="2400" dirty="0" smtClean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nb-NO" sz="2400" dirty="0" smtClean="0">
              <a:solidFill>
                <a:srgbClr val="002060"/>
              </a:solidFill>
            </a:endParaRPr>
          </a:p>
          <a:p>
            <a:r>
              <a:rPr lang="nb-NO" sz="2400" dirty="0" smtClean="0"/>
              <a:t>ML </a:t>
            </a:r>
            <a:r>
              <a:rPr lang="nb-NO" sz="2400" dirty="0" err="1" smtClean="0"/>
              <a:t>implementation</a:t>
            </a:r>
            <a:r>
              <a:rPr lang="nb-NO" sz="2400" dirty="0" smtClean="0"/>
              <a:t>, </a:t>
            </a:r>
            <a:r>
              <a:rPr lang="nb-NO" sz="2400" dirty="0" err="1" smtClean="0"/>
              <a:t>Deploy</a:t>
            </a:r>
            <a:r>
              <a:rPr lang="nb-NO" sz="2400" dirty="0" smtClean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2400" dirty="0" err="1" smtClean="0">
                <a:solidFill>
                  <a:srgbClr val="002060"/>
                </a:solidFill>
              </a:rPr>
              <a:t>Azure</a:t>
            </a:r>
            <a:r>
              <a:rPr lang="nb-NO" sz="2400" dirty="0" smtClean="0">
                <a:solidFill>
                  <a:srgbClr val="002060"/>
                </a:solidFill>
              </a:rPr>
              <a:t> Machine </a:t>
            </a:r>
            <a:r>
              <a:rPr lang="nb-NO" sz="2400" dirty="0" smtClean="0">
                <a:solidFill>
                  <a:srgbClr val="002060"/>
                </a:solidFill>
              </a:rPr>
              <a:t>Learning</a:t>
            </a:r>
            <a:endParaRPr lang="nb-NO" sz="2400" dirty="0" smtClean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>
                <a:solidFill>
                  <a:schemeClr val="bg2">
                    <a:lumMod val="75000"/>
                  </a:schemeClr>
                </a:solidFill>
              </a:rPr>
              <a:t>Case 1</a:t>
            </a:r>
            <a:endParaRPr lang="nb-N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2234728"/>
            <a:ext cx="8064896" cy="1989609"/>
          </a:xfrm>
        </p:spPr>
        <p:txBody>
          <a:bodyPr>
            <a:noAutofit/>
          </a:bodyPr>
          <a:lstStyle/>
          <a:p>
            <a:r>
              <a:rPr lang="nb-NO" sz="4400" dirty="0" err="1" smtClean="0">
                <a:solidFill>
                  <a:schemeClr val="bg1"/>
                </a:solidFill>
              </a:rPr>
              <a:t>Detect</a:t>
            </a:r>
            <a:r>
              <a:rPr lang="nb-NO" sz="4400" dirty="0" smtClean="0">
                <a:solidFill>
                  <a:schemeClr val="bg1"/>
                </a:solidFill>
              </a:rPr>
              <a:t> Blur</a:t>
            </a:r>
            <a:endParaRPr lang="nb-NO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4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Example</a:t>
            </a:r>
            <a:endParaRPr lang="nb-NO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49" y="1743870"/>
            <a:ext cx="3628862" cy="27185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09793-4C29-CA47-B92F-AA2CB441F89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44" y="1791497"/>
            <a:ext cx="3622766" cy="2718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075" y="4624387"/>
            <a:ext cx="1642210" cy="1314451"/>
          </a:xfrm>
          <a:prstGeom prst="rect">
            <a:avLst/>
          </a:prstGeom>
        </p:spPr>
      </p:pic>
      <p:pic>
        <p:nvPicPr>
          <p:cNvPr id="1026" name="Picture 2" descr="https://openclipart.org/image/2400px/svg_to_png/161515/OK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14" y="4752975"/>
            <a:ext cx="1005843" cy="113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nmet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C0095"/>
      </a:accent1>
      <a:accent2>
        <a:srgbClr val="F900C5"/>
      </a:accent2>
      <a:accent3>
        <a:srgbClr val="FFF000"/>
      </a:accent3>
      <a:accent4>
        <a:srgbClr val="00D6A1"/>
      </a:accent4>
      <a:accent5>
        <a:srgbClr val="00F5FF"/>
      </a:accent5>
      <a:accent6>
        <a:srgbClr val="8D8E8D"/>
      </a:accent6>
      <a:hlink>
        <a:srgbClr val="F900C5"/>
      </a:hlink>
      <a:folHlink>
        <a:srgbClr val="8D8E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Inmeta template" id="{4303CB7D-6142-4E4F-A102-DFBAF588290D}" vid="{876403CF-94A1-45D1-B1DA-4C734633771F}"/>
    </a:ext>
  </a:extLst>
</a:theme>
</file>

<file path=ppt/theme/theme2.xml><?xml version="1.0" encoding="utf-8"?>
<a:theme xmlns:a="http://schemas.openxmlformats.org/drawingml/2006/main" name="1_Office Theme">
  <a:themeElements>
    <a:clrScheme name="Inmet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C0095"/>
      </a:accent1>
      <a:accent2>
        <a:srgbClr val="F900C5"/>
      </a:accent2>
      <a:accent3>
        <a:srgbClr val="FFF000"/>
      </a:accent3>
      <a:accent4>
        <a:srgbClr val="00D6A1"/>
      </a:accent4>
      <a:accent5>
        <a:srgbClr val="00F5FF"/>
      </a:accent5>
      <a:accent6>
        <a:srgbClr val="8D8E8D"/>
      </a:accent6>
      <a:hlink>
        <a:srgbClr val="F900C5"/>
      </a:hlink>
      <a:folHlink>
        <a:srgbClr val="8D8E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Inmeta template" id="{4303CB7D-6142-4E4F-A102-DFBAF588290D}" vid="{3655F32E-E0A4-4EB4-AF06-F4E3D30C92D1}"/>
    </a:ext>
  </a:extLst>
</a:theme>
</file>

<file path=ppt/theme/theme3.xml><?xml version="1.0" encoding="utf-8"?>
<a:theme xmlns:a="http://schemas.openxmlformats.org/drawingml/2006/main" name="2_Office Theme">
  <a:themeElements>
    <a:clrScheme name="Inmet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C0095"/>
      </a:accent1>
      <a:accent2>
        <a:srgbClr val="F900C5"/>
      </a:accent2>
      <a:accent3>
        <a:srgbClr val="FFF000"/>
      </a:accent3>
      <a:accent4>
        <a:srgbClr val="00D6A1"/>
      </a:accent4>
      <a:accent5>
        <a:srgbClr val="00F5FF"/>
      </a:accent5>
      <a:accent6>
        <a:srgbClr val="8D8E8D"/>
      </a:accent6>
      <a:hlink>
        <a:srgbClr val="F900C5"/>
      </a:hlink>
      <a:folHlink>
        <a:srgbClr val="8D8E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Inmeta template" id="{4303CB7D-6142-4E4F-A102-DFBAF588290D}" vid="{5C6C3FB3-A457-41B9-BD4D-DD39C94A63BE}"/>
    </a:ext>
  </a:extLst>
</a:theme>
</file>

<file path=ppt/theme/theme4.xml><?xml version="1.0" encoding="utf-8"?>
<a:theme xmlns:a="http://schemas.openxmlformats.org/drawingml/2006/main" name="3_Office Theme">
  <a:themeElements>
    <a:clrScheme name="Inmet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C0095"/>
      </a:accent1>
      <a:accent2>
        <a:srgbClr val="F900C5"/>
      </a:accent2>
      <a:accent3>
        <a:srgbClr val="FFF000"/>
      </a:accent3>
      <a:accent4>
        <a:srgbClr val="00D6A1"/>
      </a:accent4>
      <a:accent5>
        <a:srgbClr val="00F5FF"/>
      </a:accent5>
      <a:accent6>
        <a:srgbClr val="8D8E8D"/>
      </a:accent6>
      <a:hlink>
        <a:srgbClr val="F900C5"/>
      </a:hlink>
      <a:folHlink>
        <a:srgbClr val="8D8E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Inmeta template" id="{4303CB7D-6142-4E4F-A102-DFBAF588290D}" vid="{A8A35931-5097-409B-888C-0894E0BB330E}"/>
    </a:ext>
  </a:extLst>
</a:theme>
</file>

<file path=ppt/theme/theme5.xml><?xml version="1.0" encoding="utf-8"?>
<a:theme xmlns:a="http://schemas.openxmlformats.org/drawingml/2006/main" name="4_Office Theme">
  <a:themeElements>
    <a:clrScheme name="Inmeta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C0095"/>
      </a:accent1>
      <a:accent2>
        <a:srgbClr val="F900C5"/>
      </a:accent2>
      <a:accent3>
        <a:srgbClr val="FFF000"/>
      </a:accent3>
      <a:accent4>
        <a:srgbClr val="00D6A1"/>
      </a:accent4>
      <a:accent5>
        <a:srgbClr val="00F5FF"/>
      </a:accent5>
      <a:accent6>
        <a:srgbClr val="8D8E8D"/>
      </a:accent6>
      <a:hlink>
        <a:srgbClr val="F900C5"/>
      </a:hlink>
      <a:folHlink>
        <a:srgbClr val="8D8E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 Inmeta template" id="{4303CB7D-6142-4E4F-A102-DFBAF588290D}" vid="{31C774E0-4B7E-40BE-8379-6EBA75E3948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53D06B56376F48A66C2FCFC864F897" ma:contentTypeVersion="2" ma:contentTypeDescription="Create a new document." ma:contentTypeScope="" ma:versionID="8b4f7bb9fa3cc9a0760bf4ae84dd4c81">
  <xsd:schema xmlns:xsd="http://www.w3.org/2001/XMLSchema" xmlns:xs="http://www.w3.org/2001/XMLSchema" xmlns:p="http://schemas.microsoft.com/office/2006/metadata/properties" xmlns:ns2="4e88248a-5527-43af-bf92-4eb4c2757641" targetNamespace="http://schemas.microsoft.com/office/2006/metadata/properties" ma:root="true" ma:fieldsID="2ca8f7a46d72addb0a4a506be4dac61f" ns2:_="">
    <xsd:import namespace="4e88248a-5527-43af-bf92-4eb4c27576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8248a-5527-43af-bf92-4eb4c27576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270D92-C883-4538-9B99-CC116C2E5E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71CA9D-55D4-462D-A6BF-58E25F9527F2}">
  <ds:schemaRefs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9E1612D-B86C-4733-A4FC-4835BC591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88248a-5527-43af-bf92-4eb4c27576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6527</TotalTime>
  <Words>597</Words>
  <Application>Microsoft Office PowerPoint</Application>
  <PresentationFormat>On-screen Show (4:3)</PresentationFormat>
  <Paragraphs>216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Arial Black</vt:lpstr>
      <vt:lpstr>Calibri</vt:lpstr>
      <vt:lpstr>Neuzeit S LT Std Book</vt:lpstr>
      <vt:lpstr>Wingdings</vt:lpstr>
      <vt:lpstr>Office Theme</vt:lpstr>
      <vt:lpstr>1_Office Theme</vt:lpstr>
      <vt:lpstr>2_Office Theme</vt:lpstr>
      <vt:lpstr>3_Office Theme</vt:lpstr>
      <vt:lpstr>4_Office Theme</vt:lpstr>
      <vt:lpstr>MachineLearning Pilot  Image Quality control </vt:lpstr>
      <vt:lpstr>Agenda</vt:lpstr>
      <vt:lpstr>Story behind</vt:lpstr>
      <vt:lpstr>Automated Image Quality Control</vt:lpstr>
      <vt:lpstr>Schedule</vt:lpstr>
      <vt:lpstr>Process</vt:lpstr>
      <vt:lpstr>Toolbox</vt:lpstr>
      <vt:lpstr>Case 1</vt:lpstr>
      <vt:lpstr>Example</vt:lpstr>
      <vt:lpstr>Approach</vt:lpstr>
      <vt:lpstr>HOG comparison</vt:lpstr>
      <vt:lpstr>Blur detection on whole picture</vt:lpstr>
      <vt:lpstr>Local Blur</vt:lpstr>
      <vt:lpstr>Local Blur: Training data?</vt:lpstr>
      <vt:lpstr>Local Blur: Training data!</vt:lpstr>
      <vt:lpstr>Local Blur: detection approach</vt:lpstr>
      <vt:lpstr>Local Blur: Results</vt:lpstr>
      <vt:lpstr>Local blur: Results</vt:lpstr>
      <vt:lpstr>Deployment</vt:lpstr>
      <vt:lpstr>Case 2</vt:lpstr>
      <vt:lpstr>Unclear edges: Example</vt:lpstr>
      <vt:lpstr>Unclear edges : detection approach</vt:lpstr>
      <vt:lpstr>Unclear edges : feature example</vt:lpstr>
      <vt:lpstr>Unclear edges: Data &amp; Results</vt:lpstr>
      <vt:lpstr>Case 3</vt:lpstr>
      <vt:lpstr>Gloss : Example</vt:lpstr>
      <vt:lpstr>Gloss : Approach</vt:lpstr>
      <vt:lpstr>Gloss : features examples</vt:lpstr>
      <vt:lpstr>Gloss: Training data &amp; Results</vt:lpstr>
      <vt:lpstr>Automated Quality Control</vt:lpstr>
      <vt:lpstr>Show time!  </vt:lpstr>
      <vt:lpstr>Live demo coding</vt:lpstr>
    </vt:vector>
  </TitlesOfParts>
  <Company>Crayon 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Tilbud – nytt intranett</dc:title>
  <dc:creator>Natalia.An@inmeta.no</dc:creator>
  <cp:lastModifiedBy>An, Natalia</cp:lastModifiedBy>
  <cp:revision>493</cp:revision>
  <dcterms:created xsi:type="dcterms:W3CDTF">2013-06-18T07:04:18Z</dcterms:created>
  <dcterms:modified xsi:type="dcterms:W3CDTF">2016-03-10T08:11:31Z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0x0101008B53D06B56376F48A66C2FCFC864F897</vt:lpwstr>
  </property>
  <property fmtid="{D5CDD505-2E9C-101B-9397-08002B2CF9AE}" pid="3" name="IsMyDocuments">
    <vt:bool>true</vt:bool>
  </property>
</Properties>
</file>